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12192000"/>
  <p:notesSz cx="6858000" cy="9144000"/>
  <p:embeddedFontLst>
    <p:embeddedFont>
      <p:font typeface="Montserrat"/>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3" roundtripDataSignature="AMtx7mgAg2r8AJG1TfSBOUcXXR9PjCno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penSans-italic.fntdata"/><Relationship Id="rId50" Type="http://schemas.openxmlformats.org/officeDocument/2006/relationships/font" Target="fonts/OpenSans-bold.fntdata"/><Relationship Id="rId53" Type="http://customschemas.google.com/relationships/presentationmetadata" Target="metadata"/><Relationship Id="rId52"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 name="Shape 18"/>
        <p:cNvGrpSpPr/>
        <p:nvPr/>
      </p:nvGrpSpPr>
      <p:grpSpPr>
        <a:xfrm>
          <a:off x="0" y="0"/>
          <a:ext cx="0" cy="0"/>
          <a:chOff x="0" y="0"/>
          <a:chExt cx="0" cy="0"/>
        </a:xfrm>
      </p:grpSpPr>
      <p:sp>
        <p:nvSpPr>
          <p:cNvPr id="19" name="Google Shape;1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 name="Google Shape;2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4" name="Google Shape;26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 name="Google Shape;3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3650eda7ca_1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g13650eda7ca_1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3650eda7ca_1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g13650eda7ca_1_1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3650eda7ca_1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g13650eda7ca_1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3650eda7ca_1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g13650eda7ca_1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1" name="Google Shape;401;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3f848074c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g13f848074c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3e2283d4b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4" name="Google Shape;434;g13e2283d4b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3650eda7ca_1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g13650eda7ca_1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3650eda7ca_1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8" name="Google Shape;498;g13650eda7ca_1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3650eda7ca_1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4" name="Google Shape;524;g13650eda7ca_1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3650eda7ca_1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0" name="Google Shape;560;g13650eda7ca_1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13650eda7c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3" name="Google Shape;583;g13650eda7c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7" name="Google Shape;59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1" name="Google Shape;63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1" name="Google Shape;64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8" name="Google Shape;65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4" name="Google Shape;67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1" name="Google Shape;69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0ade3bd4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8" name="Google Shape;708;g10ade3bd4e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4" name="Google Shape;72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3aca0cf11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g13aca0cf11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p:cSld name="Slide de Título">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e Conteúdo">
  <p:cSld name="1_Título e Conteúdo">
    <p:spTree>
      <p:nvGrpSpPr>
        <p:cNvPr id="13" name="Shape 13"/>
        <p:cNvGrpSpPr/>
        <p:nvPr/>
      </p:nvGrpSpPr>
      <p:grpSpPr>
        <a:xfrm>
          <a:off x="0" y="0"/>
          <a:ext cx="0" cy="0"/>
          <a:chOff x="0" y="0"/>
          <a:chExt cx="0" cy="0"/>
        </a:xfrm>
      </p:grpSpPr>
      <p:sp>
        <p:nvSpPr>
          <p:cNvPr id="14" name="Google Shape;14;p35"/>
          <p:cNvSpPr/>
          <p:nvPr/>
        </p:nvSpPr>
        <p:spPr>
          <a:xfrm>
            <a:off x="0" y="0"/>
            <a:ext cx="4986900" cy="68580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p:cSld name="Título e Conteúdo">
    <p:spTree>
      <p:nvGrpSpPr>
        <p:cNvPr id="15" name="Shape 15"/>
        <p:cNvGrpSpPr/>
        <p:nvPr/>
      </p:nvGrpSpPr>
      <p:grpSpPr>
        <a:xfrm>
          <a:off x="0" y="0"/>
          <a:ext cx="0" cy="0"/>
          <a:chOff x="0" y="0"/>
          <a:chExt cx="0" cy="0"/>
        </a:xfrm>
      </p:grpSpPr>
      <p:sp>
        <p:nvSpPr>
          <p:cNvPr id="16" name="Google Shape;16;p36"/>
          <p:cNvSpPr/>
          <p:nvPr/>
        </p:nvSpPr>
        <p:spPr>
          <a:xfrm>
            <a:off x="1" y="0"/>
            <a:ext cx="797100" cy="68580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36"/>
          <p:cNvSpPr/>
          <p:nvPr/>
        </p:nvSpPr>
        <p:spPr>
          <a:xfrm>
            <a:off x="789036" y="0"/>
            <a:ext cx="41976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33"/>
          <p:cNvSpPr/>
          <p:nvPr/>
        </p:nvSpPr>
        <p:spPr>
          <a:xfrm>
            <a:off x="0" y="0"/>
            <a:ext cx="12192000" cy="6858000"/>
          </a:xfrm>
          <a:prstGeom prst="rect">
            <a:avLst/>
          </a:prstGeom>
          <a:blipFill rotWithShape="1">
            <a:blip r:embed="rId1">
              <a:alphaModFix amt="54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money.cnn.com/2017/04/10/smallbusiness/beer-investment-brewdog/" TargetMode="External"/><Relationship Id="rId4" Type="http://schemas.openxmlformats.org/officeDocument/2006/relationships/hyperlink" Target="https://www.manhattanstreetcapital.com/blog/rodturner/november-regulation-vidangel-fastest-raise-sec-states-172-mill-raised-so-far" TargetMode="External"/><Relationship Id="rId5" Type="http://schemas.openxmlformats.org/officeDocument/2006/relationships/hyperlink" Target="https://www.kingscrowd.com/nowrx-on-seedinvest/" TargetMode="External"/><Relationship Id="rId6" Type="http://schemas.openxmlformats.org/officeDocument/2006/relationships/hyperlink" Target="https://www.medicalfundingpro.com/case-study-emerald-health-pharmaceuticals-raised-60m-via-reg-a/" TargetMode="External"/><Relationship Id="rId7" Type="http://schemas.openxmlformats.org/officeDocument/2006/relationships/image" Target="../media/image14.png"/><Relationship Id="rId8"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6.png"/><Relationship Id="rId6" Type="http://schemas.openxmlformats.org/officeDocument/2006/relationships/slide" Target="/ppt/slides/slide9.xml"/><Relationship Id="rId7" Type="http://schemas.openxmlformats.org/officeDocument/2006/relationships/slide" Target="/ppt/slides/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hyperlink" Target="https://www.phxcapitalgroup.com/" TargetMode="External"/><Relationship Id="rId6" Type="http://schemas.openxmlformats.org/officeDocument/2006/relationships/hyperlink" Target="https://www.phxcapitalgroup.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jpg"/><Relationship Id="rId11" Type="http://schemas.openxmlformats.org/officeDocument/2006/relationships/hyperlink" Target="https://www.linkedin.com/in/scott-pantel/" TargetMode="External"/><Relationship Id="rId10" Type="http://schemas.openxmlformats.org/officeDocument/2006/relationships/image" Target="../media/image8.png"/><Relationship Id="rId12" Type="http://schemas.openxmlformats.org/officeDocument/2006/relationships/image" Target="../media/image10.jpg"/><Relationship Id="rId9" Type="http://schemas.openxmlformats.org/officeDocument/2006/relationships/hyperlink" Target="https://www.linkedin.com/in/stephenbrockpmd/" TargetMode="External"/><Relationship Id="rId5" Type="http://schemas.openxmlformats.org/officeDocument/2006/relationships/image" Target="../media/image6.png"/><Relationship Id="rId6" Type="http://schemas.openxmlformats.org/officeDocument/2006/relationships/hyperlink" Target="https://medicalfundingpro.com/" TargetMode="External"/><Relationship Id="rId7" Type="http://schemas.openxmlformats.org/officeDocument/2006/relationships/hyperlink" Target="https://lifesciencemarketresearch.com/" TargetMode="External"/><Relationship Id="rId8"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hyperlink" Target="https://www.manhattanstreetcapital.com/edoceo" TargetMode="External"/><Relationship Id="rId6" Type="http://schemas.openxmlformats.org/officeDocument/2006/relationships/hyperlink" Target="https://www.med21.care" TargetMode="External"/></Relationships>
</file>

<file path=ppt/slides/_rels/slide31.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32.png"/><Relationship Id="rId13" Type="http://schemas.openxmlformats.org/officeDocument/2006/relationships/image" Target="../media/image35.png"/><Relationship Id="rId12"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image" Target="../media/image4.jpg"/><Relationship Id="rId9" Type="http://schemas.openxmlformats.org/officeDocument/2006/relationships/image" Target="../media/image37.png"/><Relationship Id="rId14" Type="http://schemas.openxmlformats.org/officeDocument/2006/relationships/image" Target="../media/image36.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hyperlink" Target="https://www.medicalfundingpro.com/" TargetMode="External"/><Relationship Id="rId6"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hyperlink" Target="https://www.lifesciencemarketresearch.com/" TargetMode="External"/><Relationship Id="rId6"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1.png"/><Relationship Id="rId4" Type="http://schemas.openxmlformats.org/officeDocument/2006/relationships/image" Target="../media/image14.png"/><Relationship Id="rId5" Type="http://schemas.openxmlformats.org/officeDocument/2006/relationships/image" Target="../media/image4.jpg"/><Relationship Id="rId6" Type="http://schemas.openxmlformats.org/officeDocument/2006/relationships/hyperlink" Target="https://www.koreconx.com/" TargetMode="External"/><Relationship Id="rId7" Type="http://schemas.openxmlformats.org/officeDocument/2006/relationships/hyperlink" Target="https://www.koreconx.com/" TargetMode="External"/><Relationship Id="rId8"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hyperlink" Target="https://www.regdresources.com/" TargetMode="External"/><Relationship Id="rId6" Type="http://schemas.openxmlformats.org/officeDocument/2006/relationships/image" Target="../media/image39.png"/><Relationship Id="rId7"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hyperlink" Target="https://www.regdresources.com/" TargetMode="External"/><Relationship Id="rId6" Type="http://schemas.openxmlformats.org/officeDocument/2006/relationships/image" Target="../media/image44.png"/><Relationship Id="rId7" Type="http://schemas.openxmlformats.org/officeDocument/2006/relationships/image" Target="../media/image4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hyperlink" Target="https://www.monogramorthopedics.com/" TargetMode="External"/><Relationship Id="rId6" Type="http://schemas.openxmlformats.org/officeDocument/2006/relationships/hyperlink" Target="https://www.manhattanstreetcapital.com/biologx" TargetMode="External"/><Relationship Id="rId7" Type="http://schemas.openxmlformats.org/officeDocument/2006/relationships/hyperlink" Target="https://www.manhattanstreetcapital.com/biologx" TargetMode="External"/><Relationship Id="rId8" Type="http://schemas.openxmlformats.org/officeDocument/2006/relationships/hyperlink" Target="https://www.manhattanstreetcapital.com/biolog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s://www.forbes.com/global/1998/0810/0109062a.html?sh=ce6db882636c" TargetMode="External"/><Relationship Id="rId5" Type="http://schemas.openxmlformats.org/officeDocument/2006/relationships/image" Target="../media/image4.jpg"/><Relationship Id="rId6" Type="http://schemas.openxmlformats.org/officeDocument/2006/relationships/image" Target="../media/image6.png"/><Relationship Id="rId7" Type="http://schemas.openxmlformats.org/officeDocument/2006/relationships/hyperlink" Target="https://www.forbes.com/global/1998/0810/0109062a.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www.forbes.com/global/1998/0810/0109062a.html?sh=ce6db882636c" TargetMode="External"/><Relationship Id="rId5" Type="http://schemas.openxmlformats.org/officeDocument/2006/relationships/image" Target="../media/image4.jp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hyperlink" Target="https://www.medicalfundingpro.com/reg-a/" TargetMode="External"/><Relationship Id="rId6" Type="http://schemas.openxmlformats.org/officeDocument/2006/relationships/hyperlink" Target="https://www.medicalfundingpro.com/reg-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4.jp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 name="Shape 21"/>
        <p:cNvGrpSpPr/>
        <p:nvPr/>
      </p:nvGrpSpPr>
      <p:grpSpPr>
        <a:xfrm>
          <a:off x="0" y="0"/>
          <a:ext cx="0" cy="0"/>
          <a:chOff x="0" y="0"/>
          <a:chExt cx="0" cy="0"/>
        </a:xfrm>
      </p:grpSpPr>
      <p:sp>
        <p:nvSpPr>
          <p:cNvPr id="22" name="Google Shape;22;p1"/>
          <p:cNvSpPr/>
          <p:nvPr/>
        </p:nvSpPr>
        <p:spPr>
          <a:xfrm>
            <a:off x="0" y="0"/>
            <a:ext cx="12192000" cy="6858000"/>
          </a:xfrm>
          <a:prstGeom prst="rect">
            <a:avLst/>
          </a:prstGeom>
          <a:blipFill rotWithShape="1">
            <a:blip r:embed="rId3">
              <a:alphaModFix amt="85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 name="Google Shape;23;p1"/>
          <p:cNvPicPr preferRelativeResize="0"/>
          <p:nvPr/>
        </p:nvPicPr>
        <p:blipFill rotWithShape="1">
          <a:blip r:embed="rId4">
            <a:alphaModFix/>
          </a:blip>
          <a:srcRect b="0" l="0" r="0" t="0"/>
          <a:stretch/>
        </p:blipFill>
        <p:spPr>
          <a:xfrm>
            <a:off x="2750387" y="2113477"/>
            <a:ext cx="6403773" cy="1193603"/>
          </a:xfrm>
          <a:prstGeom prst="rect">
            <a:avLst/>
          </a:prstGeom>
          <a:noFill/>
          <a:ln>
            <a:noFill/>
          </a:ln>
        </p:spPr>
      </p:pic>
      <p:sp>
        <p:nvSpPr>
          <p:cNvPr id="24" name="Google Shape;24;p1"/>
          <p:cNvSpPr txBox="1"/>
          <p:nvPr/>
        </p:nvSpPr>
        <p:spPr>
          <a:xfrm>
            <a:off x="4924214" y="4836557"/>
            <a:ext cx="2343573"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100"/>
              <a:buFont typeface="Open Sans"/>
              <a:buNone/>
            </a:pPr>
            <a:r>
              <a:rPr b="0" i="0" lang="en-US" sz="1100" u="none" cap="none" strike="noStrike">
                <a:solidFill>
                  <a:schemeClr val="lt1"/>
                </a:solidFill>
                <a:latin typeface="Open Sans"/>
                <a:ea typeface="Open Sans"/>
                <a:cs typeface="Open Sans"/>
                <a:sym typeface="Open Sans"/>
              </a:rPr>
              <a:t>CPVS™ Funding Roadmap for</a:t>
            </a:r>
            <a:endParaRPr b="0" i="0" sz="1100" u="none" cap="none" strike="noStrike">
              <a:solidFill>
                <a:schemeClr val="lt1"/>
              </a:solidFill>
              <a:latin typeface="Open Sans"/>
              <a:ea typeface="Open Sans"/>
              <a:cs typeface="Open Sans"/>
              <a:sym typeface="Open Sans"/>
            </a:endParaRPr>
          </a:p>
        </p:txBody>
      </p:sp>
      <p:grpSp>
        <p:nvGrpSpPr>
          <p:cNvPr id="25" name="Google Shape;25;p1"/>
          <p:cNvGrpSpPr/>
          <p:nvPr/>
        </p:nvGrpSpPr>
        <p:grpSpPr>
          <a:xfrm rot="5400000">
            <a:off x="10831509" y="5276187"/>
            <a:ext cx="568510" cy="568510"/>
            <a:chOff x="10150475" y="1987550"/>
            <a:chExt cx="438150" cy="438150"/>
          </a:xfrm>
        </p:grpSpPr>
        <p:sp>
          <p:nvSpPr>
            <p:cNvPr id="26" name="Google Shape;26;p1">
              <a:hlinkClick action="ppaction://hlinkshowjump?jump=nextslide"/>
            </p:cNvPr>
            <p:cNvSpPr/>
            <p:nvPr/>
          </p:nvSpPr>
          <p:spPr>
            <a:xfrm>
              <a:off x="10150475" y="1987550"/>
              <a:ext cx="438150" cy="438150"/>
            </a:xfrm>
            <a:prstGeom prst="ellipse">
              <a:avLst/>
            </a:prstGeom>
            <a:solidFill>
              <a:srgbClr val="29A161"/>
            </a:solidFill>
            <a:ln>
              <a:noFill/>
            </a:ln>
            <a:effectLst>
              <a:outerShdw blurRad="50800" rotWithShape="0" algn="tl" dir="2700000" dist="38100">
                <a:srgbClr val="3F3F3F">
                  <a:alpha val="1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
              <a:hlinkClick action="ppaction://hlinkshowjump?jump=nextslide"/>
            </p:cNvPr>
            <p:cNvSpPr/>
            <p:nvPr/>
          </p:nvSpPr>
          <p:spPr>
            <a:xfrm>
              <a:off x="10271863" y="2111344"/>
              <a:ext cx="195373" cy="190562"/>
            </a:xfrm>
            <a:prstGeom prst="upArrow">
              <a:avLst>
                <a:gd fmla="val 41305" name="adj1"/>
                <a:gd fmla="val 50000" name="adj2"/>
              </a:avLst>
            </a:prstGeom>
            <a:solidFill>
              <a:schemeClr val="lt1"/>
            </a:solidFill>
            <a:ln>
              <a:noFill/>
            </a:ln>
            <a:effectLst>
              <a:outerShdw blurRad="50800" rotWithShape="0" algn="tl" dir="2700000" dist="38100">
                <a:srgbClr val="3F3F3F">
                  <a:alpha val="1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8" name="Google Shape;28;p1"/>
          <p:cNvSpPr txBox="1"/>
          <p:nvPr/>
        </p:nvSpPr>
        <p:spPr>
          <a:xfrm flipH="1">
            <a:off x="10039526" y="5950479"/>
            <a:ext cx="2152474"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Open Sans"/>
                <a:ea typeface="Open Sans"/>
                <a:cs typeface="Open Sans"/>
                <a:sym typeface="Open Sans"/>
              </a:rPr>
              <a:t>Start Presentation</a:t>
            </a:r>
            <a:endParaRPr b="1" i="0" sz="900" u="none" cap="none" strike="noStrike">
              <a:solidFill>
                <a:schemeClr val="lt1"/>
              </a:solidFill>
              <a:latin typeface="Open Sans"/>
              <a:ea typeface="Open Sans"/>
              <a:cs typeface="Open Sans"/>
              <a:sym typeface="Open Sans"/>
            </a:endParaRPr>
          </a:p>
        </p:txBody>
      </p:sp>
      <p:sp>
        <p:nvSpPr>
          <p:cNvPr id="29" name="Google Shape;29;p1"/>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descr="M21 Logo no Inc.png" id="31" name="Google Shape;31;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https://static.wixstatic.com/media/e0dc5a_cb5bed328e6a4e69b3debf411ac5b3bf~mv2_d_4572_1324_s_2.png/v1/fill/w_290,h_83,al_c,q_85,usm_0.66_1.00_0.01/M21%20Logo%20no%20Inc.webp" id="32" name="Google Shape;32;p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 name="Google Shape;33;p1"/>
          <p:cNvSpPr/>
          <p:nvPr/>
        </p:nvSpPr>
        <p:spPr>
          <a:xfrm>
            <a:off x="4677507" y="5110010"/>
            <a:ext cx="2836984" cy="1139048"/>
          </a:xfrm>
          <a:prstGeom prst="roundRect">
            <a:avLst>
              <a:gd fmla="val 16667" name="adj"/>
            </a:avLst>
          </a:prstGeom>
          <a:solidFill>
            <a:schemeClr val="lt1"/>
          </a:solidFill>
          <a:ln cap="flat" cmpd="sng" w="12700">
            <a:solidFill>
              <a:srgbClr val="21926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txBox="1"/>
          <p:nvPr/>
        </p:nvSpPr>
        <p:spPr>
          <a:xfrm>
            <a:off x="5521908" y="1489834"/>
            <a:ext cx="588556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800"/>
              <a:buFont typeface="Open Sans"/>
              <a:buNone/>
            </a:pPr>
            <a:r>
              <a:rPr b="1" i="0" lang="en-US" sz="1800" u="none" cap="none" strike="noStrike">
                <a:solidFill>
                  <a:srgbClr val="3F3F3F"/>
                </a:solidFill>
                <a:latin typeface="Open Sans"/>
                <a:ea typeface="Open Sans"/>
                <a:cs typeface="Open Sans"/>
                <a:sym typeface="Open Sans"/>
              </a:rPr>
              <a:t>Some Reg A+ offerings of note:</a:t>
            </a:r>
            <a:endParaRPr b="1" i="0" sz="1800" u="none" cap="none" strike="noStrike">
              <a:solidFill>
                <a:srgbClr val="3F3F3F"/>
              </a:solidFill>
              <a:latin typeface="Open Sans"/>
              <a:ea typeface="Open Sans"/>
              <a:cs typeface="Open Sans"/>
              <a:sym typeface="Open Sans"/>
            </a:endParaRPr>
          </a:p>
        </p:txBody>
      </p:sp>
      <p:sp>
        <p:nvSpPr>
          <p:cNvPr id="186" name="Google Shape;186;p9"/>
          <p:cNvSpPr txBox="1"/>
          <p:nvPr/>
        </p:nvSpPr>
        <p:spPr>
          <a:xfrm>
            <a:off x="5422513" y="2292344"/>
            <a:ext cx="6291968" cy="2696123"/>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BrewDog launched its Reg A+ offering and just eight months later, PE firm TSG Consumer Partners committed to invest, pushing BrewDog’s valuation to $1.2 billion, making it the </a:t>
            </a:r>
            <a:r>
              <a:rPr b="1" i="0" lang="en-US" sz="1400" u="sng" cap="none" strike="noStrike">
                <a:solidFill>
                  <a:schemeClr val="hlink"/>
                </a:solidFill>
                <a:latin typeface="Open Sans"/>
                <a:ea typeface="Open Sans"/>
                <a:cs typeface="Open Sans"/>
                <a:sym typeface="Open Sans"/>
                <a:hlinkClick r:id="rId3"/>
              </a:rPr>
              <a:t>first Reg A+ Unicorn</a:t>
            </a:r>
            <a:r>
              <a:rPr b="0" i="0" lang="en-US" sz="1100" u="none" cap="none" strike="noStrike">
                <a:solidFill>
                  <a:schemeClr val="dk1"/>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1" i="0" lang="en-US" sz="1400" u="sng" cap="none" strike="noStrike">
                <a:solidFill>
                  <a:schemeClr val="hlink"/>
                </a:solidFill>
                <a:latin typeface="Open Sans"/>
                <a:ea typeface="Open Sans"/>
                <a:cs typeface="Open Sans"/>
                <a:sym typeface="Open Sans"/>
                <a:hlinkClick r:id="rId4"/>
              </a:rPr>
              <a:t>VidAngel raised $10 million in 5 days </a:t>
            </a:r>
            <a:r>
              <a:rPr b="0" i="0" lang="en-US" sz="1200" u="none" cap="none" strike="noStrike">
                <a:solidFill>
                  <a:srgbClr val="3F3F3F"/>
                </a:solidFill>
                <a:latin typeface="Open Sans"/>
                <a:ea typeface="Open Sans"/>
                <a:cs typeface="Open Sans"/>
                <a:sym typeface="Open Sans"/>
              </a:rPr>
              <a:t>from investors, by promoting their offering to their most active customers.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1" i="0" lang="en-US" sz="1400" u="sng" cap="none" strike="noStrike">
                <a:solidFill>
                  <a:schemeClr val="hlink"/>
                </a:solidFill>
                <a:latin typeface="Open Sans"/>
                <a:ea typeface="Open Sans"/>
                <a:cs typeface="Open Sans"/>
                <a:sym typeface="Open Sans"/>
                <a:hlinkClick r:id="rId5"/>
              </a:rPr>
              <a:t>NowRx raised their target $20 million </a:t>
            </a:r>
            <a:r>
              <a:rPr b="0" i="0" lang="en-US" sz="1200" u="none" cap="none" strike="noStrike">
                <a:solidFill>
                  <a:srgbClr val="3F3F3F"/>
                </a:solidFill>
                <a:latin typeface="Open Sans"/>
                <a:ea typeface="Open Sans"/>
                <a:cs typeface="Open Sans"/>
                <a:sym typeface="Open Sans"/>
              </a:rPr>
              <a:t>for their on-demand, same-day-delivery pharmacy. They made exceptionally good use of marketing and PR.</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1" i="0" lang="en-US" sz="1400" u="sng" cap="none" strike="noStrike">
                <a:solidFill>
                  <a:schemeClr val="hlink"/>
                </a:solidFill>
                <a:latin typeface="Open Sans"/>
                <a:ea typeface="Open Sans"/>
                <a:cs typeface="Open Sans"/>
                <a:sym typeface="Open Sans"/>
                <a:hlinkClick r:id="rId6"/>
              </a:rPr>
              <a:t>Emerald Health Pharmaceuticals raised $60M</a:t>
            </a:r>
            <a:r>
              <a:rPr b="0" i="0" lang="en-US" sz="1200" u="none" cap="none" strike="noStrike">
                <a:solidFill>
                  <a:srgbClr val="3F3F3F"/>
                </a:solidFill>
                <a:latin typeface="Open Sans"/>
                <a:ea typeface="Open Sans"/>
                <a:cs typeface="Open Sans"/>
                <a:sym typeface="Open Sans"/>
              </a:rPr>
              <a:t> for their biopharmaceutical company, pre-revenue and pre-clinical.</a:t>
            </a:r>
            <a:endParaRPr b="0" i="0" sz="1200" u="none" cap="none" strike="noStrike">
              <a:solidFill>
                <a:srgbClr val="3F3F3F"/>
              </a:solidFill>
              <a:latin typeface="Open Sans"/>
              <a:ea typeface="Open Sans"/>
              <a:cs typeface="Open Sans"/>
              <a:sym typeface="Open Sans"/>
            </a:endParaRPr>
          </a:p>
        </p:txBody>
      </p:sp>
      <p:grpSp>
        <p:nvGrpSpPr>
          <p:cNvPr id="187" name="Google Shape;187;p9"/>
          <p:cNvGrpSpPr/>
          <p:nvPr/>
        </p:nvGrpSpPr>
        <p:grpSpPr>
          <a:xfrm>
            <a:off x="10234816" y="287451"/>
            <a:ext cx="1634938" cy="327259"/>
            <a:chOff x="3815761" y="2425686"/>
            <a:chExt cx="5938661" cy="1188720"/>
          </a:xfrm>
        </p:grpSpPr>
        <p:pic>
          <p:nvPicPr>
            <p:cNvPr id="188" name="Google Shape;188;p9"/>
            <p:cNvPicPr preferRelativeResize="0"/>
            <p:nvPr/>
          </p:nvPicPr>
          <p:blipFill rotWithShape="1">
            <a:blip r:embed="rId7">
              <a:alphaModFix/>
            </a:blip>
            <a:srcRect b="0" l="0" r="0" t="0"/>
            <a:stretch/>
          </p:blipFill>
          <p:spPr>
            <a:xfrm>
              <a:off x="3815761" y="2626995"/>
              <a:ext cx="4213936" cy="786102"/>
            </a:xfrm>
            <a:prstGeom prst="rect">
              <a:avLst/>
            </a:prstGeom>
            <a:noFill/>
            <a:ln>
              <a:noFill/>
            </a:ln>
          </p:spPr>
        </p:pic>
        <p:pic>
          <p:nvPicPr>
            <p:cNvPr descr="Logo&#10;&#10;Description automatically generated" id="189" name="Google Shape;189;p9"/>
            <p:cNvPicPr preferRelativeResize="0"/>
            <p:nvPr/>
          </p:nvPicPr>
          <p:blipFill rotWithShape="1">
            <a:blip r:embed="rId8">
              <a:alphaModFix/>
            </a:blip>
            <a:srcRect b="0" l="0" r="0" t="0"/>
            <a:stretch/>
          </p:blipFill>
          <p:spPr>
            <a:xfrm>
              <a:off x="8549315" y="2425686"/>
              <a:ext cx="1205107" cy="1188720"/>
            </a:xfrm>
            <a:prstGeom prst="rect">
              <a:avLst/>
            </a:prstGeom>
            <a:noFill/>
            <a:ln>
              <a:noFill/>
            </a:ln>
          </p:spPr>
        </p:pic>
      </p:grpSp>
      <p:sp>
        <p:nvSpPr>
          <p:cNvPr id="190" name="Google Shape;190;p9"/>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9"/>
          <p:cNvSpPr txBox="1"/>
          <p:nvPr/>
        </p:nvSpPr>
        <p:spPr>
          <a:xfrm>
            <a:off x="1054706" y="1960168"/>
            <a:ext cx="3367153"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800"/>
              <a:buFont typeface="Open Sans"/>
              <a:buNone/>
            </a:pPr>
            <a:r>
              <a:rPr b="0" i="0" lang="en-US" sz="4800" u="none" cap="none" strike="noStrike">
                <a:solidFill>
                  <a:schemeClr val="lt1"/>
                </a:solidFill>
                <a:latin typeface="Open Sans"/>
                <a:ea typeface="Open Sans"/>
                <a:cs typeface="Open Sans"/>
                <a:sym typeface="Open Sans"/>
              </a:rPr>
              <a:t>Reg A+ Funding </a:t>
            </a:r>
            <a:r>
              <a:rPr b="1" i="0" lang="en-US" sz="4800" u="none" cap="none" strike="noStrike">
                <a:solidFill>
                  <a:schemeClr val="lt1"/>
                </a:solidFill>
                <a:latin typeface="Open Sans"/>
                <a:ea typeface="Open Sans"/>
                <a:cs typeface="Open Sans"/>
                <a:sym typeface="Open Sans"/>
              </a:rPr>
              <a:t>Success Stories</a:t>
            </a:r>
            <a:endParaRPr b="0" i="0" sz="1400" u="none" cap="none" strike="noStrike">
              <a:solidFill>
                <a:srgbClr val="000000"/>
              </a:solidFill>
              <a:latin typeface="Arial"/>
              <a:ea typeface="Arial"/>
              <a:cs typeface="Arial"/>
              <a:sym typeface="Arial"/>
            </a:endParaRPr>
          </a:p>
        </p:txBody>
      </p:sp>
      <p:sp>
        <p:nvSpPr>
          <p:cNvPr id="192" name="Google Shape;192;p9"/>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9"/>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nvSpPr>
        <p:spPr>
          <a:xfrm>
            <a:off x="5503793" y="1173997"/>
            <a:ext cx="588556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800"/>
              <a:buFont typeface="Open Sans"/>
              <a:buNone/>
            </a:pPr>
            <a:r>
              <a:rPr b="1" i="0" lang="en-US" sz="1800" u="none" cap="none" strike="noStrike">
                <a:solidFill>
                  <a:srgbClr val="3F3F3F"/>
                </a:solidFill>
                <a:latin typeface="Open Sans"/>
                <a:ea typeface="Open Sans"/>
                <a:cs typeface="Open Sans"/>
                <a:sym typeface="Open Sans"/>
              </a:rPr>
              <a:t>Leverage technology to streamline your fundraising efforts and investor relations.</a:t>
            </a:r>
            <a:endParaRPr b="0" i="0" sz="1400" u="none" cap="none" strike="noStrike">
              <a:solidFill>
                <a:srgbClr val="000000"/>
              </a:solidFill>
              <a:latin typeface="Arial"/>
              <a:ea typeface="Arial"/>
              <a:cs typeface="Arial"/>
              <a:sym typeface="Arial"/>
            </a:endParaRPr>
          </a:p>
        </p:txBody>
      </p:sp>
      <p:sp>
        <p:nvSpPr>
          <p:cNvPr id="199" name="Google Shape;199;p10"/>
          <p:cNvSpPr txBox="1"/>
          <p:nvPr/>
        </p:nvSpPr>
        <p:spPr>
          <a:xfrm>
            <a:off x="5503793" y="2167751"/>
            <a:ext cx="5942752" cy="3437608"/>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Reach potential investors through Facebook &amp; Instagram ads, LinkedIn, mass e-mail, and online PR.</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Tell your story through digital content, social media, videos, and webinars.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Track and communicate with your prospects and shareholders through CRM.</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INVEST NOW button on your website allows investors to buy your stock immediately, often from their mobile phone.</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Automated processing of investor due diligence, including tax forms, accreditation, and AML checks.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Digital stock transfer agent tracks shareholders’ stock as ledger entries, not paper certificates.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Online portal for managing cap tables with unlimited investors.</a:t>
            </a:r>
            <a:endParaRPr b="0" i="0" sz="1400" u="none" cap="none" strike="noStrike">
              <a:solidFill>
                <a:srgbClr val="000000"/>
              </a:solidFill>
              <a:latin typeface="Arial"/>
              <a:ea typeface="Arial"/>
              <a:cs typeface="Arial"/>
              <a:sym typeface="Arial"/>
            </a:endParaRPr>
          </a:p>
        </p:txBody>
      </p:sp>
      <p:grpSp>
        <p:nvGrpSpPr>
          <p:cNvPr id="200" name="Google Shape;200;p10"/>
          <p:cNvGrpSpPr/>
          <p:nvPr/>
        </p:nvGrpSpPr>
        <p:grpSpPr>
          <a:xfrm>
            <a:off x="10234816" y="287451"/>
            <a:ext cx="1634938" cy="327259"/>
            <a:chOff x="3815761" y="2425686"/>
            <a:chExt cx="5938661" cy="1188720"/>
          </a:xfrm>
        </p:grpSpPr>
        <p:pic>
          <p:nvPicPr>
            <p:cNvPr id="201" name="Google Shape;201;p10"/>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202" name="Google Shape;202;p10"/>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203" name="Google Shape;203;p10"/>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p10"/>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10"/>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206" name="Google Shape;206;p10"/>
          <p:cNvSpPr txBox="1"/>
          <p:nvPr/>
        </p:nvSpPr>
        <p:spPr>
          <a:xfrm>
            <a:off x="1054706" y="1960168"/>
            <a:ext cx="3367153"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800"/>
              <a:buFont typeface="Open Sans"/>
              <a:buNone/>
            </a:pPr>
            <a:r>
              <a:rPr b="0" i="0" lang="en-US" sz="4800" u="none" cap="none" strike="noStrike">
                <a:solidFill>
                  <a:schemeClr val="lt1"/>
                </a:solidFill>
                <a:latin typeface="Open Sans"/>
                <a:ea typeface="Open Sans"/>
                <a:cs typeface="Open Sans"/>
                <a:sym typeface="Open Sans"/>
              </a:rPr>
              <a:t>Raise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4800"/>
              <a:buFont typeface="Open Sans"/>
              <a:buNone/>
            </a:pPr>
            <a:r>
              <a:rPr b="0" i="0" lang="en-US" sz="4800" u="none" cap="none" strike="noStrike">
                <a:solidFill>
                  <a:schemeClr val="lt1"/>
                </a:solidFill>
                <a:latin typeface="Open Sans"/>
                <a:ea typeface="Open Sans"/>
                <a:cs typeface="Open Sans"/>
                <a:sym typeface="Open Sans"/>
              </a:rPr>
              <a:t>Money </a:t>
            </a:r>
            <a:r>
              <a:rPr b="1" i="0" lang="en-US" sz="4800" u="none" cap="none" strike="noStrike">
                <a:solidFill>
                  <a:schemeClr val="lt1"/>
                </a:solidFill>
                <a:latin typeface="Open Sans"/>
                <a:ea typeface="Open Sans"/>
                <a:cs typeface="Open Sans"/>
                <a:sym typeface="Open Sans"/>
              </a:rPr>
              <a:t>Digitally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nvSpPr>
        <p:spPr>
          <a:xfrm>
            <a:off x="5503793" y="1439639"/>
            <a:ext cx="588556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2400"/>
              <a:buFont typeface="Open Sans"/>
              <a:buNone/>
            </a:pPr>
            <a:r>
              <a:rPr b="1" i="0" lang="en-US" sz="2400" u="none" cap="none" strike="noStrike">
                <a:solidFill>
                  <a:srgbClr val="3F3F3F"/>
                </a:solidFill>
                <a:latin typeface="Open Sans"/>
                <a:ea typeface="Open Sans"/>
                <a:cs typeface="Open Sans"/>
                <a:sym typeface="Open Sans"/>
              </a:rPr>
              <a:t>Capital Planning Valuation Strategy™ (CPVS)</a:t>
            </a:r>
            <a:endParaRPr b="0" i="0" sz="1400" u="none" cap="none" strike="noStrike">
              <a:solidFill>
                <a:srgbClr val="000000"/>
              </a:solidFill>
              <a:latin typeface="Arial"/>
              <a:ea typeface="Arial"/>
              <a:cs typeface="Arial"/>
              <a:sym typeface="Arial"/>
            </a:endParaRPr>
          </a:p>
        </p:txBody>
      </p:sp>
      <p:grpSp>
        <p:nvGrpSpPr>
          <p:cNvPr id="212" name="Google Shape;212;p12"/>
          <p:cNvGrpSpPr/>
          <p:nvPr/>
        </p:nvGrpSpPr>
        <p:grpSpPr>
          <a:xfrm>
            <a:off x="10234816" y="287451"/>
            <a:ext cx="1634938" cy="327259"/>
            <a:chOff x="3815761" y="2425686"/>
            <a:chExt cx="5938661" cy="1188720"/>
          </a:xfrm>
        </p:grpSpPr>
        <p:pic>
          <p:nvPicPr>
            <p:cNvPr id="213" name="Google Shape;213;p12"/>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214" name="Google Shape;214;p12"/>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215" name="Google Shape;215;p12"/>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6" name="Google Shape;216;p12"/>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7" name="Google Shape;217;p12"/>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218" name="Google Shape;218;p12"/>
          <p:cNvSpPr txBox="1"/>
          <p:nvPr/>
        </p:nvSpPr>
        <p:spPr>
          <a:xfrm>
            <a:off x="1054706" y="2412929"/>
            <a:ext cx="3367153"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800"/>
              <a:buFont typeface="Open Sans"/>
              <a:buNone/>
            </a:pPr>
            <a:r>
              <a:rPr b="1" i="0" lang="en-US" sz="4800" u="none" cap="none" strike="noStrike">
                <a:solidFill>
                  <a:schemeClr val="lt1"/>
                </a:solidFill>
                <a:latin typeface="Open Sans"/>
                <a:ea typeface="Open Sans"/>
                <a:cs typeface="Open Sans"/>
                <a:sym typeface="Open Sans"/>
              </a:rPr>
              <a:t>How We Do This </a:t>
            </a:r>
            <a:endParaRPr b="0" i="0" sz="4800" u="none" cap="none" strike="noStrike">
              <a:solidFill>
                <a:schemeClr val="lt1"/>
              </a:solidFill>
              <a:latin typeface="Open Sans"/>
              <a:ea typeface="Open Sans"/>
              <a:cs typeface="Open Sans"/>
              <a:sym typeface="Open Sans"/>
            </a:endParaRPr>
          </a:p>
        </p:txBody>
      </p:sp>
      <p:sp>
        <p:nvSpPr>
          <p:cNvPr id="219" name="Google Shape;219;p12"/>
          <p:cNvSpPr txBox="1"/>
          <p:nvPr/>
        </p:nvSpPr>
        <p:spPr>
          <a:xfrm>
            <a:off x="5503792" y="2805135"/>
            <a:ext cx="3162778" cy="3083921"/>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Long-Term Capital Strategy</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Cap Table Restructuring</a:t>
            </a:r>
            <a:endParaRPr b="0" i="0" sz="1400" u="none" cap="none" strike="noStrike">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Market-based Valuation</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Legal Background Safety</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Corporate Books Management</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Reorganization of corporate charters/examptions</a:t>
            </a:r>
            <a:endParaRPr b="0" i="0" sz="1400" u="none" cap="none" strike="noStrike">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Fundraising Planning</a:t>
            </a:r>
            <a:endParaRPr b="0" i="0" sz="1400" u="none" cap="none" strike="noStrike">
              <a:solidFill>
                <a:schemeClr val="dk1"/>
              </a:solidFill>
              <a:latin typeface="Open Sans"/>
              <a:ea typeface="Open Sans"/>
              <a:cs typeface="Open Sans"/>
              <a:sym typeface="Open Sans"/>
            </a:endParaRPr>
          </a:p>
        </p:txBody>
      </p:sp>
      <p:sp>
        <p:nvSpPr>
          <p:cNvPr id="220" name="Google Shape;220;p12"/>
          <p:cNvSpPr txBox="1"/>
          <p:nvPr/>
        </p:nvSpPr>
        <p:spPr>
          <a:xfrm>
            <a:off x="8873549" y="2804429"/>
            <a:ext cx="2263745" cy="3650230"/>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Bridge Funding Raise</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Regulation A+ Raise</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Market Research</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Industry Strategy</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Industry Access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Branding &amp; Positioning</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Investor Acquisition</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Investor Relations</a:t>
            </a:r>
            <a:endParaRPr b="0" i="0" sz="1400" u="none" cap="none" strike="noStrike">
              <a:solidFill>
                <a:srgbClr val="000000"/>
              </a:solidFill>
              <a:latin typeface="Arial"/>
              <a:ea typeface="Arial"/>
              <a:cs typeface="Arial"/>
              <a:sym typeface="Arial"/>
            </a:endParaRPr>
          </a:p>
          <a:p>
            <a:pPr indent="-82550" lvl="1" marL="171450" marR="0" rtl="0" algn="l">
              <a:lnSpc>
                <a:spcPct val="120000"/>
              </a:lnSpc>
              <a:spcBef>
                <a:spcPts val="1200"/>
              </a:spcBef>
              <a:spcAft>
                <a:spcPts val="0"/>
              </a:spcAft>
              <a:buClr>
                <a:srgbClr val="29A161"/>
              </a:buClr>
              <a:buSzPts val="1400"/>
              <a:buFont typeface="Arial"/>
              <a:buNone/>
            </a:pPr>
            <a:r>
              <a:t/>
            </a:r>
            <a:endParaRPr b="0" i="0" sz="1400" u="none" cap="none" strike="noStrike">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3"/>
          <p:cNvSpPr/>
          <p:nvPr/>
        </p:nvSpPr>
        <p:spPr>
          <a:xfrm>
            <a:off x="415765" y="5556209"/>
            <a:ext cx="45719" cy="64008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13"/>
          <p:cNvSpPr txBox="1"/>
          <p:nvPr/>
        </p:nvSpPr>
        <p:spPr>
          <a:xfrm flipH="1" rot="-5400000">
            <a:off x="-402352" y="4523826"/>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9A161"/>
                </a:solidFill>
                <a:latin typeface="Open Sans"/>
                <a:ea typeface="Open Sans"/>
                <a:cs typeface="Open Sans"/>
                <a:sym typeface="Open Sans"/>
              </a:rPr>
              <a:t>Medical Funding Professionals</a:t>
            </a:r>
            <a:endParaRPr b="0" i="0" sz="800" u="none" cap="none" strike="noStrike">
              <a:solidFill>
                <a:srgbClr val="29A161"/>
              </a:solidFill>
              <a:latin typeface="Open Sans"/>
              <a:ea typeface="Open Sans"/>
              <a:cs typeface="Open Sans"/>
              <a:sym typeface="Open Sans"/>
            </a:endParaRPr>
          </a:p>
        </p:txBody>
      </p:sp>
      <p:grpSp>
        <p:nvGrpSpPr>
          <p:cNvPr id="227" name="Google Shape;227;p13"/>
          <p:cNvGrpSpPr/>
          <p:nvPr/>
        </p:nvGrpSpPr>
        <p:grpSpPr>
          <a:xfrm>
            <a:off x="10234816" y="287451"/>
            <a:ext cx="1634938" cy="327259"/>
            <a:chOff x="3815761" y="2425686"/>
            <a:chExt cx="5938661" cy="1188720"/>
          </a:xfrm>
        </p:grpSpPr>
        <p:pic>
          <p:nvPicPr>
            <p:cNvPr id="228" name="Google Shape;228;p13"/>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229" name="Google Shape;229;p13"/>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230" name="Google Shape;230;p13"/>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p13"/>
          <p:cNvSpPr txBox="1"/>
          <p:nvPr/>
        </p:nvSpPr>
        <p:spPr>
          <a:xfrm>
            <a:off x="925987" y="488020"/>
            <a:ext cx="4507147"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A161"/>
              </a:buClr>
              <a:buSzPts val="3800"/>
              <a:buFont typeface="Open Sans"/>
              <a:buNone/>
            </a:pPr>
            <a:r>
              <a:rPr b="1" i="0" lang="en-US" sz="3800" u="none" cap="none" strike="noStrike">
                <a:solidFill>
                  <a:srgbClr val="29A161"/>
                </a:solidFill>
                <a:latin typeface="Open Sans"/>
                <a:ea typeface="Open Sans"/>
                <a:cs typeface="Open Sans"/>
                <a:sym typeface="Open Sans"/>
              </a:rPr>
              <a:t>It Takes a Team </a:t>
            </a:r>
            <a:endParaRPr b="0" i="0" sz="1400" u="none" cap="none" strike="noStrike">
              <a:solidFill>
                <a:srgbClr val="000000"/>
              </a:solidFill>
              <a:latin typeface="Arial"/>
              <a:ea typeface="Arial"/>
              <a:cs typeface="Arial"/>
              <a:sym typeface="Arial"/>
            </a:endParaRPr>
          </a:p>
        </p:txBody>
      </p:sp>
      <p:sp>
        <p:nvSpPr>
          <p:cNvPr id="232" name="Google Shape;232;p13"/>
          <p:cNvSpPr/>
          <p:nvPr/>
        </p:nvSpPr>
        <p:spPr>
          <a:xfrm>
            <a:off x="1415735" y="1661148"/>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Capital Planning</a:t>
            </a:r>
            <a:endParaRPr b="0" i="0" sz="1400" u="none" cap="none" strike="noStrike">
              <a:solidFill>
                <a:srgbClr val="000000"/>
              </a:solidFill>
              <a:latin typeface="Arial"/>
              <a:ea typeface="Arial"/>
              <a:cs typeface="Arial"/>
              <a:sym typeface="Arial"/>
            </a:endParaRPr>
          </a:p>
        </p:txBody>
      </p:sp>
      <p:sp>
        <p:nvSpPr>
          <p:cNvPr id="233" name="Google Shape;233;p13"/>
          <p:cNvSpPr/>
          <p:nvPr/>
        </p:nvSpPr>
        <p:spPr>
          <a:xfrm>
            <a:off x="4687503" y="3289987"/>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Market Research</a:t>
            </a:r>
            <a:endParaRPr b="0" i="0" sz="1400" u="none" cap="none" strike="noStrike">
              <a:solidFill>
                <a:srgbClr val="000000"/>
              </a:solidFill>
              <a:latin typeface="Arial"/>
              <a:ea typeface="Arial"/>
              <a:cs typeface="Arial"/>
              <a:sym typeface="Arial"/>
            </a:endParaRPr>
          </a:p>
        </p:txBody>
      </p:sp>
      <p:sp>
        <p:nvSpPr>
          <p:cNvPr id="234" name="Google Shape;234;p13"/>
          <p:cNvSpPr/>
          <p:nvPr/>
        </p:nvSpPr>
        <p:spPr>
          <a:xfrm>
            <a:off x="7959271" y="3289987"/>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Investor Acquisition</a:t>
            </a:r>
            <a:endParaRPr b="0" i="0" sz="1400" u="none" cap="none" strike="noStrike">
              <a:solidFill>
                <a:srgbClr val="000000"/>
              </a:solidFill>
              <a:latin typeface="Arial"/>
              <a:ea typeface="Arial"/>
              <a:cs typeface="Arial"/>
              <a:sym typeface="Arial"/>
            </a:endParaRPr>
          </a:p>
        </p:txBody>
      </p:sp>
      <p:sp>
        <p:nvSpPr>
          <p:cNvPr id="235" name="Google Shape;235;p13"/>
          <p:cNvSpPr/>
          <p:nvPr/>
        </p:nvSpPr>
        <p:spPr>
          <a:xfrm>
            <a:off x="9595155" y="3263296"/>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Investor Relations</a:t>
            </a:r>
            <a:endParaRPr b="0" i="0" sz="1400" u="none" cap="none" strike="noStrike">
              <a:solidFill>
                <a:srgbClr val="000000"/>
              </a:solidFill>
              <a:latin typeface="Arial"/>
              <a:ea typeface="Arial"/>
              <a:cs typeface="Arial"/>
              <a:sym typeface="Arial"/>
            </a:endParaRPr>
          </a:p>
        </p:txBody>
      </p:sp>
      <p:sp>
        <p:nvSpPr>
          <p:cNvPr id="236" name="Google Shape;236;p13"/>
          <p:cNvSpPr/>
          <p:nvPr/>
        </p:nvSpPr>
        <p:spPr>
          <a:xfrm>
            <a:off x="4687503" y="1661148"/>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Stock Transfer Agent</a:t>
            </a:r>
            <a:endParaRPr b="0" i="0" sz="1400" u="none" cap="none" strike="noStrike">
              <a:solidFill>
                <a:srgbClr val="000000"/>
              </a:solidFill>
              <a:latin typeface="Arial"/>
              <a:ea typeface="Arial"/>
              <a:cs typeface="Arial"/>
              <a:sym typeface="Arial"/>
            </a:endParaRPr>
          </a:p>
        </p:txBody>
      </p:sp>
      <p:sp>
        <p:nvSpPr>
          <p:cNvPr id="237" name="Google Shape;237;p13"/>
          <p:cNvSpPr/>
          <p:nvPr/>
        </p:nvSpPr>
        <p:spPr>
          <a:xfrm>
            <a:off x="9595155" y="1661148"/>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Foundational Legal</a:t>
            </a:r>
            <a:endParaRPr b="1" i="0" sz="1200" u="none" cap="none" strike="noStrike">
              <a:solidFill>
                <a:srgbClr val="29A161"/>
              </a:solidFill>
              <a:latin typeface="Open Sans"/>
              <a:ea typeface="Open Sans"/>
              <a:cs typeface="Open Sans"/>
              <a:sym typeface="Open Sans"/>
            </a:endParaRPr>
          </a:p>
        </p:txBody>
      </p:sp>
      <p:sp>
        <p:nvSpPr>
          <p:cNvPr id="238" name="Google Shape;238;p13"/>
          <p:cNvSpPr/>
          <p:nvPr/>
        </p:nvSpPr>
        <p:spPr>
          <a:xfrm>
            <a:off x="1415735" y="3289987"/>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Offering Preparation</a:t>
            </a:r>
            <a:endParaRPr b="1" i="0" sz="1200" u="none" cap="none" strike="noStrike">
              <a:solidFill>
                <a:srgbClr val="29A161"/>
              </a:solidFill>
              <a:latin typeface="Open Sans"/>
              <a:ea typeface="Open Sans"/>
              <a:cs typeface="Open Sans"/>
              <a:sym typeface="Open Sans"/>
            </a:endParaRPr>
          </a:p>
        </p:txBody>
      </p:sp>
      <p:sp>
        <p:nvSpPr>
          <p:cNvPr id="239" name="Google Shape;239;p13"/>
          <p:cNvSpPr/>
          <p:nvPr/>
        </p:nvSpPr>
        <p:spPr>
          <a:xfrm>
            <a:off x="4687499" y="4937120"/>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Escrow</a:t>
            </a:r>
            <a:endParaRPr b="0" i="0" sz="1400" u="none" cap="none" strike="noStrike">
              <a:solidFill>
                <a:srgbClr val="000000"/>
              </a:solidFill>
              <a:latin typeface="Arial"/>
              <a:ea typeface="Arial"/>
              <a:cs typeface="Arial"/>
              <a:sym typeface="Arial"/>
            </a:endParaRPr>
          </a:p>
        </p:txBody>
      </p:sp>
      <p:sp>
        <p:nvSpPr>
          <p:cNvPr id="240" name="Google Shape;240;p13"/>
          <p:cNvSpPr/>
          <p:nvPr/>
        </p:nvSpPr>
        <p:spPr>
          <a:xfrm>
            <a:off x="6323387" y="3289987"/>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Auditor</a:t>
            </a:r>
            <a:endParaRPr b="0" i="0" sz="1400" u="none" cap="none" strike="noStrike">
              <a:solidFill>
                <a:srgbClr val="000000"/>
              </a:solidFill>
              <a:latin typeface="Arial"/>
              <a:ea typeface="Arial"/>
              <a:cs typeface="Arial"/>
              <a:sym typeface="Arial"/>
            </a:endParaRPr>
          </a:p>
        </p:txBody>
      </p:sp>
      <p:sp>
        <p:nvSpPr>
          <p:cNvPr id="241" name="Google Shape;241;p13"/>
          <p:cNvSpPr/>
          <p:nvPr/>
        </p:nvSpPr>
        <p:spPr>
          <a:xfrm>
            <a:off x="6323387" y="1661148"/>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FINRA Broker-Dealer</a:t>
            </a:r>
            <a:endParaRPr b="0" i="0" sz="1400" u="none" cap="none" strike="noStrike">
              <a:solidFill>
                <a:srgbClr val="000000"/>
              </a:solidFill>
              <a:latin typeface="Arial"/>
              <a:ea typeface="Arial"/>
              <a:cs typeface="Arial"/>
              <a:sym typeface="Arial"/>
            </a:endParaRPr>
          </a:p>
        </p:txBody>
      </p:sp>
      <p:sp>
        <p:nvSpPr>
          <p:cNvPr id="242" name="Google Shape;242;p13"/>
          <p:cNvSpPr/>
          <p:nvPr/>
        </p:nvSpPr>
        <p:spPr>
          <a:xfrm>
            <a:off x="3051614" y="4937120"/>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IRA Custodian</a:t>
            </a:r>
            <a:endParaRPr b="0" i="0" sz="1400" u="none" cap="none" strike="noStrike">
              <a:solidFill>
                <a:srgbClr val="000000"/>
              </a:solidFill>
              <a:latin typeface="Arial"/>
              <a:ea typeface="Arial"/>
              <a:cs typeface="Arial"/>
              <a:sym typeface="Arial"/>
            </a:endParaRPr>
          </a:p>
        </p:txBody>
      </p:sp>
      <p:sp>
        <p:nvSpPr>
          <p:cNvPr id="243" name="Google Shape;243;p13"/>
          <p:cNvSpPr/>
          <p:nvPr/>
        </p:nvSpPr>
        <p:spPr>
          <a:xfrm>
            <a:off x="9595155" y="4937120"/>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ATS Secondary Market</a:t>
            </a:r>
            <a:endParaRPr b="0" i="0" sz="1400" u="none" cap="none" strike="noStrike">
              <a:solidFill>
                <a:srgbClr val="000000"/>
              </a:solidFill>
              <a:latin typeface="Arial"/>
              <a:ea typeface="Arial"/>
              <a:cs typeface="Arial"/>
              <a:sym typeface="Arial"/>
            </a:endParaRPr>
          </a:p>
        </p:txBody>
      </p:sp>
      <p:sp>
        <p:nvSpPr>
          <p:cNvPr id="244" name="Google Shape;244;p13"/>
          <p:cNvSpPr/>
          <p:nvPr/>
        </p:nvSpPr>
        <p:spPr>
          <a:xfrm>
            <a:off x="7959271" y="1661148"/>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Blue Sky Registration &amp; Compliance</a:t>
            </a:r>
            <a:endParaRPr b="1" i="0" sz="1200" u="none" cap="none" strike="noStrike">
              <a:solidFill>
                <a:srgbClr val="29A161"/>
              </a:solidFill>
              <a:latin typeface="Open Sans"/>
              <a:ea typeface="Open Sans"/>
              <a:cs typeface="Open Sans"/>
              <a:sym typeface="Open Sans"/>
            </a:endParaRPr>
          </a:p>
        </p:txBody>
      </p:sp>
      <p:sp>
        <p:nvSpPr>
          <p:cNvPr id="245" name="Google Shape;245;p13"/>
          <p:cNvSpPr/>
          <p:nvPr/>
        </p:nvSpPr>
        <p:spPr>
          <a:xfrm>
            <a:off x="1415734" y="4937120"/>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Admin Support</a:t>
            </a:r>
            <a:endParaRPr b="0" i="0" sz="1400" u="none" cap="none" strike="noStrike">
              <a:solidFill>
                <a:srgbClr val="000000"/>
              </a:solidFill>
              <a:latin typeface="Arial"/>
              <a:ea typeface="Arial"/>
              <a:cs typeface="Arial"/>
              <a:sym typeface="Arial"/>
            </a:endParaRPr>
          </a:p>
        </p:txBody>
      </p:sp>
      <p:sp>
        <p:nvSpPr>
          <p:cNvPr id="246" name="Google Shape;246;p13"/>
          <p:cNvSpPr/>
          <p:nvPr/>
        </p:nvSpPr>
        <p:spPr>
          <a:xfrm>
            <a:off x="7959266" y="4937120"/>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M&amp;A</a:t>
            </a:r>
            <a:endParaRPr b="0" i="0" sz="1400" u="none" cap="none" strike="noStrike">
              <a:solidFill>
                <a:srgbClr val="000000"/>
              </a:solidFill>
              <a:latin typeface="Arial"/>
              <a:ea typeface="Arial"/>
              <a:cs typeface="Arial"/>
              <a:sym typeface="Arial"/>
            </a:endParaRPr>
          </a:p>
        </p:txBody>
      </p:sp>
      <p:sp>
        <p:nvSpPr>
          <p:cNvPr id="247" name="Google Shape;247;p13"/>
          <p:cNvSpPr/>
          <p:nvPr/>
        </p:nvSpPr>
        <p:spPr>
          <a:xfrm>
            <a:off x="6323384" y="4937120"/>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Grants</a:t>
            </a:r>
            <a:endParaRPr b="0" i="0" sz="1400" u="none" cap="none" strike="noStrike">
              <a:solidFill>
                <a:srgbClr val="000000"/>
              </a:solidFill>
              <a:latin typeface="Arial"/>
              <a:ea typeface="Arial"/>
              <a:cs typeface="Arial"/>
              <a:sym typeface="Arial"/>
            </a:endParaRPr>
          </a:p>
        </p:txBody>
      </p:sp>
      <p:sp>
        <p:nvSpPr>
          <p:cNvPr id="248" name="Google Shape;248;p13"/>
          <p:cNvSpPr/>
          <p:nvPr/>
        </p:nvSpPr>
        <p:spPr>
          <a:xfrm>
            <a:off x="3051619" y="1661148"/>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Fintech Investment Platform</a:t>
            </a:r>
            <a:endParaRPr b="0" i="0" sz="1400" u="none" cap="none" strike="noStrike">
              <a:solidFill>
                <a:srgbClr val="000000"/>
              </a:solidFill>
              <a:latin typeface="Arial"/>
              <a:ea typeface="Arial"/>
              <a:cs typeface="Arial"/>
              <a:sym typeface="Arial"/>
            </a:endParaRPr>
          </a:p>
        </p:txBody>
      </p:sp>
      <p:sp>
        <p:nvSpPr>
          <p:cNvPr id="249" name="Google Shape;249;p13"/>
          <p:cNvSpPr/>
          <p:nvPr/>
        </p:nvSpPr>
        <p:spPr>
          <a:xfrm>
            <a:off x="3051614" y="3289987"/>
            <a:ext cx="1259169" cy="1259169"/>
          </a:xfrm>
          <a:prstGeom prst="roundRect">
            <a:avLst>
              <a:gd fmla="val 16667" name="adj"/>
            </a:avLst>
          </a:prstGeom>
          <a:solidFill>
            <a:srgbClr val="F2F2F2"/>
          </a:solidFill>
          <a:ln>
            <a:noFill/>
          </a:ln>
          <a:effectLst>
            <a:outerShdw blurRad="50800" rotWithShape="0" algn="tl" dir="2700000" dist="381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Compliance</a:t>
            </a:r>
            <a:endParaRPr b="1" i="0" sz="1200" u="none" cap="none" strike="noStrike">
              <a:solidFill>
                <a:srgbClr val="29A16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4"/>
          <p:cNvSpPr/>
          <p:nvPr/>
        </p:nvSpPr>
        <p:spPr>
          <a:xfrm>
            <a:off x="415765" y="5556209"/>
            <a:ext cx="45719" cy="64008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14"/>
          <p:cNvSpPr txBox="1"/>
          <p:nvPr/>
        </p:nvSpPr>
        <p:spPr>
          <a:xfrm flipH="1" rot="-5400000">
            <a:off x="-402352" y="4523826"/>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9A161"/>
                </a:solidFill>
                <a:latin typeface="Open Sans"/>
                <a:ea typeface="Open Sans"/>
                <a:cs typeface="Open Sans"/>
                <a:sym typeface="Open Sans"/>
              </a:rPr>
              <a:t>Medical Funding Professionals</a:t>
            </a:r>
            <a:endParaRPr b="0" i="0" sz="800" u="none" cap="none" strike="noStrike">
              <a:solidFill>
                <a:srgbClr val="29A161"/>
              </a:solidFill>
              <a:latin typeface="Open Sans"/>
              <a:ea typeface="Open Sans"/>
              <a:cs typeface="Open Sans"/>
              <a:sym typeface="Open Sans"/>
            </a:endParaRPr>
          </a:p>
        </p:txBody>
      </p:sp>
      <p:grpSp>
        <p:nvGrpSpPr>
          <p:cNvPr id="256" name="Google Shape;256;p14"/>
          <p:cNvGrpSpPr/>
          <p:nvPr/>
        </p:nvGrpSpPr>
        <p:grpSpPr>
          <a:xfrm>
            <a:off x="10234816" y="287451"/>
            <a:ext cx="1634938" cy="327259"/>
            <a:chOff x="3815761" y="2425686"/>
            <a:chExt cx="5938661" cy="1188720"/>
          </a:xfrm>
        </p:grpSpPr>
        <p:pic>
          <p:nvPicPr>
            <p:cNvPr id="257" name="Google Shape;257;p14"/>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258" name="Google Shape;258;p14"/>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259" name="Google Shape;259;p14"/>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14"/>
          <p:cNvSpPr txBox="1"/>
          <p:nvPr/>
        </p:nvSpPr>
        <p:spPr>
          <a:xfrm>
            <a:off x="925987" y="488020"/>
            <a:ext cx="3817967"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A161"/>
              </a:buClr>
              <a:buSzPts val="3800"/>
              <a:buFont typeface="Open Sans"/>
              <a:buNone/>
            </a:pPr>
            <a:r>
              <a:rPr b="1" i="0" lang="en-US" sz="3800" u="none" cap="none" strike="noStrike">
                <a:solidFill>
                  <a:srgbClr val="29A161"/>
                </a:solidFill>
                <a:latin typeface="Open Sans"/>
                <a:ea typeface="Open Sans"/>
                <a:cs typeface="Open Sans"/>
                <a:sym typeface="Open Sans"/>
              </a:rPr>
              <a:t>LSI Benefits</a:t>
            </a:r>
            <a:endParaRPr b="0" i="0" sz="1400" u="none" cap="none" strike="noStrike">
              <a:solidFill>
                <a:srgbClr val="000000"/>
              </a:solidFill>
              <a:latin typeface="Arial"/>
              <a:ea typeface="Arial"/>
              <a:cs typeface="Arial"/>
              <a:sym typeface="Arial"/>
            </a:endParaRPr>
          </a:p>
        </p:txBody>
      </p:sp>
      <p:pic>
        <p:nvPicPr>
          <p:cNvPr descr="Timeline&#10;&#10;Description automatically generated" id="261" name="Google Shape;261;p14"/>
          <p:cNvPicPr preferRelativeResize="0"/>
          <p:nvPr/>
        </p:nvPicPr>
        <p:blipFill rotWithShape="1">
          <a:blip r:embed="rId5">
            <a:alphaModFix/>
          </a:blip>
          <a:srcRect b="0" l="0" r="0" t="0"/>
          <a:stretch/>
        </p:blipFill>
        <p:spPr>
          <a:xfrm>
            <a:off x="1156354" y="1165128"/>
            <a:ext cx="9879292" cy="55571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5"/>
          <p:cNvSpPr/>
          <p:nvPr/>
        </p:nvSpPr>
        <p:spPr>
          <a:xfrm>
            <a:off x="415765" y="5556209"/>
            <a:ext cx="45719" cy="64008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p15"/>
          <p:cNvSpPr txBox="1"/>
          <p:nvPr/>
        </p:nvSpPr>
        <p:spPr>
          <a:xfrm flipH="1" rot="-5400000">
            <a:off x="-402352" y="4523826"/>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9A161"/>
                </a:solidFill>
                <a:latin typeface="Open Sans"/>
                <a:ea typeface="Open Sans"/>
                <a:cs typeface="Open Sans"/>
                <a:sym typeface="Open Sans"/>
              </a:rPr>
              <a:t>Medical Funding Professionals</a:t>
            </a:r>
            <a:endParaRPr b="0" i="0" sz="800" u="none" cap="none" strike="noStrike">
              <a:solidFill>
                <a:srgbClr val="29A161"/>
              </a:solidFill>
              <a:latin typeface="Open Sans"/>
              <a:ea typeface="Open Sans"/>
              <a:cs typeface="Open Sans"/>
              <a:sym typeface="Open Sans"/>
            </a:endParaRPr>
          </a:p>
        </p:txBody>
      </p:sp>
      <p:grpSp>
        <p:nvGrpSpPr>
          <p:cNvPr id="268" name="Google Shape;268;p15"/>
          <p:cNvGrpSpPr/>
          <p:nvPr/>
        </p:nvGrpSpPr>
        <p:grpSpPr>
          <a:xfrm>
            <a:off x="10234816" y="287451"/>
            <a:ext cx="1634938" cy="327259"/>
            <a:chOff x="3815761" y="2425686"/>
            <a:chExt cx="5938661" cy="1188720"/>
          </a:xfrm>
        </p:grpSpPr>
        <p:pic>
          <p:nvPicPr>
            <p:cNvPr id="269" name="Google Shape;269;p15"/>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270" name="Google Shape;270;p15"/>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271" name="Google Shape;271;p15"/>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15"/>
          <p:cNvSpPr txBox="1"/>
          <p:nvPr/>
        </p:nvSpPr>
        <p:spPr>
          <a:xfrm>
            <a:off x="925987" y="488020"/>
            <a:ext cx="6788708"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A161"/>
              </a:buClr>
              <a:buSzPts val="3800"/>
              <a:buFont typeface="Open Sans"/>
              <a:buNone/>
            </a:pPr>
            <a:r>
              <a:rPr b="1" i="0" lang="en-US" sz="3800" u="none" cap="none" strike="noStrike">
                <a:solidFill>
                  <a:srgbClr val="29A161"/>
                </a:solidFill>
                <a:latin typeface="Open Sans"/>
                <a:ea typeface="Open Sans"/>
                <a:cs typeface="Open Sans"/>
                <a:sym typeface="Open Sans"/>
              </a:rPr>
              <a:t>KoreConX Fintech Platform</a:t>
            </a:r>
            <a:endParaRPr b="0" i="0" sz="1400" u="none" cap="none" strike="noStrike">
              <a:solidFill>
                <a:srgbClr val="000000"/>
              </a:solidFill>
              <a:latin typeface="Arial"/>
              <a:ea typeface="Arial"/>
              <a:cs typeface="Arial"/>
              <a:sym typeface="Arial"/>
            </a:endParaRPr>
          </a:p>
        </p:txBody>
      </p:sp>
      <p:pic>
        <p:nvPicPr>
          <p:cNvPr id="273" name="Google Shape;273;p15"/>
          <p:cNvPicPr preferRelativeResize="0"/>
          <p:nvPr/>
        </p:nvPicPr>
        <p:blipFill rotWithShape="1">
          <a:blip r:embed="rId5">
            <a:alphaModFix/>
          </a:blip>
          <a:srcRect b="0" l="0" r="0" t="0"/>
          <a:stretch/>
        </p:blipFill>
        <p:spPr>
          <a:xfrm>
            <a:off x="3273359" y="1280994"/>
            <a:ext cx="5497507" cy="54107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6"/>
          <p:cNvSpPr txBox="1"/>
          <p:nvPr/>
        </p:nvSpPr>
        <p:spPr>
          <a:xfrm>
            <a:off x="5351393" y="1089883"/>
            <a:ext cx="6518361" cy="13542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800"/>
              <a:buFont typeface="Open Sans"/>
              <a:buNone/>
            </a:pPr>
            <a:r>
              <a:rPr b="1" i="0" lang="en-US" sz="1800" u="none" cap="none" strike="noStrike">
                <a:solidFill>
                  <a:srgbClr val="3F3F3F"/>
                </a:solidFill>
                <a:latin typeface="Open Sans"/>
                <a:ea typeface="Open Sans"/>
                <a:cs typeface="Open Sans"/>
                <a:sym typeface="Open Sans"/>
              </a:rPr>
              <a:t>The proprietary CPVS™ positions your firm to secure up to </a:t>
            </a:r>
            <a:r>
              <a:rPr b="1" i="0" lang="en-US" sz="1800" u="none" cap="none" strike="noStrike">
                <a:solidFill>
                  <a:srgbClr val="29A161"/>
                </a:solidFill>
                <a:latin typeface="Open Sans"/>
                <a:ea typeface="Open Sans"/>
                <a:cs typeface="Open Sans"/>
                <a:sym typeface="Open Sans"/>
              </a:rPr>
              <a:t>$75 million per year through Regulation A+</a:t>
            </a:r>
            <a:r>
              <a:rPr b="1" i="0" lang="en-US" sz="1800" u="none" cap="none" strike="noStrike">
                <a:solidFill>
                  <a:srgbClr val="3F3F3F"/>
                </a:solidFill>
                <a:latin typeface="Open Sans"/>
                <a:ea typeface="Open Sans"/>
                <a:cs typeface="Open Sans"/>
                <a:sym typeface="Open Sans"/>
              </a:rPr>
              <a:t>.</a:t>
            </a:r>
            <a:endParaRPr b="1" i="0" sz="1800" u="none" cap="none" strike="noStrike">
              <a:solidFill>
                <a:srgbClr val="29A16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29A161"/>
              </a:solidFill>
              <a:latin typeface="Open Sans"/>
              <a:ea typeface="Open Sans"/>
              <a:cs typeface="Open Sans"/>
              <a:sym typeface="Open Sans"/>
            </a:endParaRPr>
          </a:p>
          <a:p>
            <a:pPr indent="0" lvl="0" marL="0" marR="0" rtl="0" algn="l">
              <a:lnSpc>
                <a:spcPct val="100000"/>
              </a:lnSpc>
              <a:spcBef>
                <a:spcPts val="0"/>
              </a:spcBef>
              <a:spcAft>
                <a:spcPts val="0"/>
              </a:spcAft>
              <a:buClr>
                <a:srgbClr val="3F3F3F"/>
              </a:buClr>
              <a:buSzPts val="1400"/>
              <a:buFont typeface="Open Sans"/>
              <a:buNone/>
            </a:pPr>
            <a:r>
              <a:rPr b="0" i="0" lang="en-US" sz="1400" u="none" cap="none" strike="noStrike">
                <a:solidFill>
                  <a:srgbClr val="3F3F3F"/>
                </a:solidFill>
                <a:latin typeface="Open Sans"/>
                <a:ea typeface="Open Sans"/>
                <a:cs typeface="Open Sans"/>
                <a:sym typeface="Open Sans"/>
              </a:rPr>
              <a:t>A CPVS assessment provides a solid foundation of information for decisions about future capital funding efforts.</a:t>
            </a:r>
            <a:endParaRPr b="0" i="0" sz="1400" u="none" cap="none" strike="noStrike">
              <a:solidFill>
                <a:srgbClr val="000000"/>
              </a:solidFill>
              <a:latin typeface="Arial"/>
              <a:ea typeface="Arial"/>
              <a:cs typeface="Arial"/>
              <a:sym typeface="Arial"/>
            </a:endParaRPr>
          </a:p>
        </p:txBody>
      </p:sp>
      <p:sp>
        <p:nvSpPr>
          <p:cNvPr id="279" name="Google Shape;279;p16"/>
          <p:cNvSpPr txBox="1"/>
          <p:nvPr/>
        </p:nvSpPr>
        <p:spPr>
          <a:xfrm>
            <a:off x="5351393" y="2824074"/>
            <a:ext cx="6291968" cy="2868478"/>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400"/>
              <a:buFont typeface="Arial"/>
              <a:buChar char="•"/>
            </a:pPr>
            <a:r>
              <a:rPr b="1" i="0" lang="en-US" sz="1400" u="none" cap="none" strike="noStrike">
                <a:solidFill>
                  <a:srgbClr val="3F3F3F"/>
                </a:solidFill>
                <a:latin typeface="Open Sans"/>
                <a:ea typeface="Open Sans"/>
                <a:cs typeface="Open Sans"/>
                <a:sym typeface="Open Sans"/>
              </a:rPr>
              <a:t>Pro-forma capitalization table </a:t>
            </a:r>
            <a:r>
              <a:rPr b="0" i="0" lang="en-US" sz="1100" u="none" cap="none" strike="noStrike">
                <a:solidFill>
                  <a:srgbClr val="3F3F3F"/>
                </a:solidFill>
                <a:latin typeface="Open Sans"/>
                <a:ea typeface="Open Sans"/>
                <a:cs typeface="Open Sans"/>
                <a:sym typeface="Open Sans"/>
              </a:rPr>
              <a:t>reflecting the current capitalization structure of the company and the projected capitalization table following potential investments,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1" i="0" lang="en-US" sz="1400" u="none" cap="none" strike="noStrike">
                <a:solidFill>
                  <a:srgbClr val="3F3F3F"/>
                </a:solidFill>
                <a:latin typeface="Open Sans"/>
                <a:ea typeface="Open Sans"/>
                <a:cs typeface="Open Sans"/>
                <a:sym typeface="Open Sans"/>
              </a:rPr>
              <a:t>Pre- and post-money valuations </a:t>
            </a:r>
            <a:r>
              <a:rPr b="0" i="0" lang="en-US" sz="1100" u="none" cap="none" strike="noStrike">
                <a:solidFill>
                  <a:srgbClr val="3F3F3F"/>
                </a:solidFill>
                <a:latin typeface="Open Sans"/>
                <a:ea typeface="Open Sans"/>
                <a:cs typeface="Open Sans"/>
                <a:sym typeface="Open Sans"/>
              </a:rPr>
              <a:t>of the company,</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1" i="0" lang="en-US" sz="1400" u="none" cap="none" strike="noStrike">
                <a:solidFill>
                  <a:srgbClr val="3F3F3F"/>
                </a:solidFill>
                <a:latin typeface="Open Sans"/>
                <a:ea typeface="Open Sans"/>
                <a:cs typeface="Open Sans"/>
                <a:sym typeface="Open Sans"/>
              </a:rPr>
              <a:t>Selling shareholders analysis</a:t>
            </a:r>
            <a:r>
              <a:rPr b="0" i="0" lang="en-US" sz="1100" u="none" cap="none" strike="noStrike">
                <a:solidFill>
                  <a:srgbClr val="3F3F3F"/>
                </a:solidFill>
                <a:latin typeface="Open Sans"/>
                <a:ea typeface="Open Sans"/>
                <a:cs typeface="Open Sans"/>
                <a:sym typeface="Open Sans"/>
              </a:rPr>
              <a:t>, showing how current shareholders can have a limited liquidity event in the Reg A+ offering,</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100"/>
              <a:buFont typeface="Arial"/>
              <a:buChar char="•"/>
            </a:pPr>
            <a:r>
              <a:rPr b="0" i="0" lang="en-US" sz="1100" u="none" cap="none" strike="noStrike">
                <a:solidFill>
                  <a:srgbClr val="3F3F3F"/>
                </a:solidFill>
                <a:latin typeface="Open Sans"/>
                <a:ea typeface="Open Sans"/>
                <a:cs typeface="Open Sans"/>
                <a:sym typeface="Open Sans"/>
              </a:rPr>
              <a:t>Description of the </a:t>
            </a:r>
            <a:r>
              <a:rPr b="1" i="0" lang="en-US" sz="1400" u="none" cap="none" strike="noStrike">
                <a:solidFill>
                  <a:srgbClr val="3F3F3F"/>
                </a:solidFill>
                <a:latin typeface="Open Sans"/>
                <a:ea typeface="Open Sans"/>
                <a:cs typeface="Open Sans"/>
                <a:sym typeface="Open Sans"/>
              </a:rPr>
              <a:t>sequential steps in the process </a:t>
            </a:r>
            <a:r>
              <a:rPr b="0" i="0" lang="en-US" sz="1100" u="none" cap="none" strike="noStrike">
                <a:solidFill>
                  <a:srgbClr val="3F3F3F"/>
                </a:solidFill>
                <a:latin typeface="Open Sans"/>
                <a:ea typeface="Open Sans"/>
                <a:cs typeface="Open Sans"/>
                <a:sym typeface="Open Sans"/>
              </a:rPr>
              <a:t>ending with a financial offering in spreadsheet form, and</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100"/>
              <a:buFont typeface="Arial"/>
              <a:buChar char="•"/>
            </a:pPr>
            <a:r>
              <a:rPr b="0" i="0" lang="en-US" sz="1100" u="none" cap="none" strike="noStrike">
                <a:solidFill>
                  <a:srgbClr val="3F3F3F"/>
                </a:solidFill>
                <a:latin typeface="Open Sans"/>
                <a:ea typeface="Open Sans"/>
                <a:cs typeface="Open Sans"/>
                <a:sym typeface="Open Sans"/>
              </a:rPr>
              <a:t>Synopsis with the steps of the funding process, i.e., </a:t>
            </a:r>
            <a:r>
              <a:rPr b="1" i="0" lang="en-US" sz="1400" u="none" cap="none" strike="noStrike">
                <a:solidFill>
                  <a:srgbClr val="3F3F3F"/>
                </a:solidFill>
                <a:latin typeface="Open Sans"/>
                <a:ea typeface="Open Sans"/>
                <a:cs typeface="Open Sans"/>
                <a:sym typeface="Open Sans"/>
              </a:rPr>
              <a:t>the capital and cash flow projection </a:t>
            </a:r>
            <a:r>
              <a:rPr b="0" i="0" lang="en-US" sz="1100" u="none" cap="none" strike="noStrike">
                <a:solidFill>
                  <a:srgbClr val="3F3F3F"/>
                </a:solidFill>
                <a:latin typeface="Open Sans"/>
                <a:ea typeface="Open Sans"/>
                <a:cs typeface="Open Sans"/>
                <a:sym typeface="Open Sans"/>
              </a:rPr>
              <a:t>beginning post-registration and ending with receipt of offering proceeds.</a:t>
            </a:r>
            <a:endParaRPr b="0" i="0" sz="1400" u="none" cap="none" strike="noStrike">
              <a:solidFill>
                <a:srgbClr val="000000"/>
              </a:solidFill>
              <a:latin typeface="Arial"/>
              <a:ea typeface="Arial"/>
              <a:cs typeface="Arial"/>
              <a:sym typeface="Arial"/>
            </a:endParaRPr>
          </a:p>
        </p:txBody>
      </p:sp>
      <p:grpSp>
        <p:nvGrpSpPr>
          <p:cNvPr id="280" name="Google Shape;280;p16"/>
          <p:cNvGrpSpPr/>
          <p:nvPr/>
        </p:nvGrpSpPr>
        <p:grpSpPr>
          <a:xfrm>
            <a:off x="10234816" y="287451"/>
            <a:ext cx="1634938" cy="327259"/>
            <a:chOff x="3815761" y="2425686"/>
            <a:chExt cx="5938661" cy="1188720"/>
          </a:xfrm>
        </p:grpSpPr>
        <p:pic>
          <p:nvPicPr>
            <p:cNvPr id="281" name="Google Shape;281;p16"/>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282" name="Google Shape;282;p16"/>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283" name="Google Shape;283;p16"/>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p16"/>
          <p:cNvSpPr txBox="1"/>
          <p:nvPr/>
        </p:nvSpPr>
        <p:spPr>
          <a:xfrm>
            <a:off x="1056640" y="1690703"/>
            <a:ext cx="3367153" cy="30162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0" i="0" lang="en-US" sz="3800" u="none" cap="none" strike="noStrike">
                <a:solidFill>
                  <a:schemeClr val="lt1"/>
                </a:solidFill>
                <a:latin typeface="Open Sans"/>
                <a:ea typeface="Open Sans"/>
                <a:cs typeface="Open Sans"/>
                <a:sym typeface="Open Sans"/>
              </a:rPr>
              <a:t>Capital Planning Valuation Strategy™ </a:t>
            </a:r>
            <a:r>
              <a:rPr b="1" i="0" lang="en-US" sz="3800" u="none" cap="none" strike="noStrike">
                <a:solidFill>
                  <a:schemeClr val="lt1"/>
                </a:solidFill>
                <a:latin typeface="Open Sans"/>
                <a:ea typeface="Open Sans"/>
                <a:cs typeface="Open Sans"/>
                <a:sym typeface="Open Sans"/>
              </a:rPr>
              <a:t>Assessment</a:t>
            </a:r>
            <a:endParaRPr b="0" i="0" sz="1400" u="none" cap="none" strike="noStrike">
              <a:solidFill>
                <a:srgbClr val="000000"/>
              </a:solidFill>
              <a:latin typeface="Arial"/>
              <a:ea typeface="Arial"/>
              <a:cs typeface="Arial"/>
              <a:sym typeface="Arial"/>
            </a:endParaRPr>
          </a:p>
        </p:txBody>
      </p:sp>
      <p:sp>
        <p:nvSpPr>
          <p:cNvPr id="285" name="Google Shape;285;p16"/>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6" name="Google Shape;286;p16"/>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7"/>
          <p:cNvSpPr txBox="1"/>
          <p:nvPr/>
        </p:nvSpPr>
        <p:spPr>
          <a:xfrm>
            <a:off x="5351393" y="1173997"/>
            <a:ext cx="651836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800"/>
              <a:buFont typeface="Open Sans"/>
              <a:buNone/>
            </a:pPr>
            <a:r>
              <a:rPr b="1" i="0" lang="en-US" sz="1800" u="none" cap="none" strike="noStrike">
                <a:solidFill>
                  <a:srgbClr val="3F3F3F"/>
                </a:solidFill>
                <a:latin typeface="Open Sans"/>
                <a:ea typeface="Open Sans"/>
                <a:cs typeface="Open Sans"/>
                <a:sym typeface="Open Sans"/>
              </a:rPr>
              <a:t>Business owners who have completed the assessment tell us that they can make funding decisions with greater confidence due to:</a:t>
            </a:r>
            <a:endParaRPr b="0" i="0" sz="1400" u="none" cap="none" strike="noStrike">
              <a:solidFill>
                <a:srgbClr val="000000"/>
              </a:solidFill>
              <a:latin typeface="Arial"/>
              <a:ea typeface="Arial"/>
              <a:cs typeface="Arial"/>
              <a:sym typeface="Arial"/>
            </a:endParaRPr>
          </a:p>
        </p:txBody>
      </p:sp>
      <p:sp>
        <p:nvSpPr>
          <p:cNvPr id="292" name="Google Shape;292;p17"/>
          <p:cNvSpPr txBox="1"/>
          <p:nvPr/>
        </p:nvSpPr>
        <p:spPr>
          <a:xfrm>
            <a:off x="5351393" y="2359849"/>
            <a:ext cx="6291968" cy="3722045"/>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100"/>
              <a:buFont typeface="Arial"/>
              <a:buChar char="•"/>
            </a:pPr>
            <a:r>
              <a:rPr b="0" i="0" lang="en-US" sz="1100" u="none" cap="none" strike="noStrike">
                <a:solidFill>
                  <a:srgbClr val="3F3F3F"/>
                </a:solidFill>
                <a:latin typeface="Open Sans"/>
                <a:ea typeface="Open Sans"/>
                <a:cs typeface="Open Sans"/>
                <a:sym typeface="Open Sans"/>
              </a:rPr>
              <a:t>Knowing how </a:t>
            </a:r>
            <a:r>
              <a:rPr b="1" i="0" lang="en-US" sz="1400" u="none" cap="none" strike="noStrike">
                <a:solidFill>
                  <a:srgbClr val="3F3F3F"/>
                </a:solidFill>
                <a:latin typeface="Open Sans"/>
                <a:ea typeface="Open Sans"/>
                <a:cs typeface="Open Sans"/>
                <a:sym typeface="Open Sans"/>
              </a:rPr>
              <a:t>potential investors </a:t>
            </a:r>
            <a:r>
              <a:rPr b="0" i="0" lang="en-US" sz="1100" u="none" cap="none" strike="noStrike">
                <a:solidFill>
                  <a:srgbClr val="3F3F3F"/>
                </a:solidFill>
                <a:latin typeface="Open Sans"/>
                <a:ea typeface="Open Sans"/>
                <a:cs typeface="Open Sans"/>
                <a:sym typeface="Open Sans"/>
              </a:rPr>
              <a:t>will view their company.</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100"/>
              <a:buFont typeface="Arial"/>
              <a:buChar char="•"/>
            </a:pPr>
            <a:r>
              <a:rPr b="0" i="0" lang="en-US" sz="1100" u="none" cap="none" strike="noStrike">
                <a:solidFill>
                  <a:srgbClr val="3F3F3F"/>
                </a:solidFill>
                <a:latin typeface="Open Sans"/>
                <a:ea typeface="Open Sans"/>
                <a:cs typeface="Open Sans"/>
                <a:sym typeface="Open Sans"/>
              </a:rPr>
              <a:t>Understanding how much capital they need to implement their business strategy and the funding realistically possible. The knowledge reduces the likelihood </a:t>
            </a:r>
            <a:r>
              <a:rPr b="1" i="0" lang="en-US" sz="1400" u="none" cap="none" strike="noStrike">
                <a:solidFill>
                  <a:srgbClr val="3F3F3F"/>
                </a:solidFill>
                <a:latin typeface="Open Sans"/>
                <a:ea typeface="Open Sans"/>
                <a:cs typeface="Open Sans"/>
                <a:sym typeface="Open Sans"/>
              </a:rPr>
              <a:t>of leaving money on the table or losing control of your company </a:t>
            </a:r>
            <a:r>
              <a:rPr b="0" i="0" lang="en-US" sz="1100" u="none" cap="none" strike="noStrike">
                <a:solidFill>
                  <a:srgbClr val="3F3F3F"/>
                </a:solidFill>
                <a:latin typeface="Open Sans"/>
                <a:ea typeface="Open Sans"/>
                <a:cs typeface="Open Sans"/>
                <a:sym typeface="Open Sans"/>
              </a:rPr>
              <a:t>at the economic and governance levels. Yes, you can bypass outsiders gaining control of your company by tapping into resources few businesses leaders know exist.</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100"/>
              <a:buFont typeface="Arial"/>
              <a:buChar char="•"/>
            </a:pPr>
            <a:r>
              <a:rPr b="0" i="0" lang="en-US" sz="1100" u="none" cap="none" strike="noStrike">
                <a:solidFill>
                  <a:srgbClr val="3F3F3F"/>
                </a:solidFill>
                <a:latin typeface="Open Sans"/>
                <a:ea typeface="Open Sans"/>
                <a:cs typeface="Open Sans"/>
                <a:sym typeface="Open Sans"/>
              </a:rPr>
              <a:t>Anticipating </a:t>
            </a:r>
            <a:r>
              <a:rPr b="1" i="0" lang="en-US" sz="1400" u="none" cap="none" strike="noStrike">
                <a:solidFill>
                  <a:srgbClr val="3F3F3F"/>
                </a:solidFill>
                <a:latin typeface="Open Sans"/>
                <a:ea typeface="Open Sans"/>
                <a:cs typeface="Open Sans"/>
                <a:sym typeface="Open Sans"/>
              </a:rPr>
              <a:t>regulatory, and compliance requirements </a:t>
            </a:r>
            <a:r>
              <a:rPr b="0" i="0" lang="en-US" sz="1100" u="none" cap="none" strike="noStrike">
                <a:solidFill>
                  <a:srgbClr val="3F3F3F"/>
                </a:solidFill>
                <a:latin typeface="Open Sans"/>
                <a:ea typeface="Open Sans"/>
                <a:cs typeface="Open Sans"/>
                <a:sym typeface="Open Sans"/>
              </a:rPr>
              <a:t>associated with a funding.</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100"/>
              <a:buFont typeface="Arial"/>
              <a:buChar char="•"/>
            </a:pPr>
            <a:r>
              <a:rPr b="0" i="0" lang="en-US" sz="1100" u="none" cap="none" strike="noStrike">
                <a:solidFill>
                  <a:srgbClr val="3F3F3F"/>
                </a:solidFill>
                <a:latin typeface="Open Sans"/>
                <a:ea typeface="Open Sans"/>
                <a:cs typeface="Open Sans"/>
                <a:sym typeface="Open Sans"/>
              </a:rPr>
              <a:t>Recognizing the </a:t>
            </a:r>
            <a:r>
              <a:rPr b="1" i="0" lang="en-US" sz="1400" u="none" cap="none" strike="noStrike">
                <a:solidFill>
                  <a:srgbClr val="3F3F3F"/>
                </a:solidFill>
                <a:latin typeface="Open Sans"/>
                <a:ea typeface="Open Sans"/>
                <a:cs typeface="Open Sans"/>
                <a:sym typeface="Open Sans"/>
              </a:rPr>
              <a:t>normal ebbs and flows of a funding process </a:t>
            </a:r>
            <a:r>
              <a:rPr b="0" i="0" lang="en-US" sz="1100" u="none" cap="none" strike="noStrike">
                <a:solidFill>
                  <a:srgbClr val="3F3F3F"/>
                </a:solidFill>
                <a:latin typeface="Open Sans"/>
                <a:ea typeface="Open Sans"/>
                <a:cs typeface="Open Sans"/>
                <a:sym typeface="Open Sans"/>
              </a:rPr>
              <a:t>whether issuing equity, warrants, debt, or convertible securities. This knowledge enables owners to </a:t>
            </a:r>
            <a:r>
              <a:rPr b="1" i="0" lang="en-US" sz="1400" u="none" cap="none" strike="noStrike">
                <a:solidFill>
                  <a:srgbClr val="3F3F3F"/>
                </a:solidFill>
                <a:latin typeface="Open Sans"/>
                <a:ea typeface="Open Sans"/>
                <a:cs typeface="Open Sans"/>
                <a:sym typeface="Open Sans"/>
              </a:rPr>
              <a:t>maintain and increase valuable momentum </a:t>
            </a:r>
            <a:r>
              <a:rPr b="0" i="0" lang="en-US" sz="1100" u="none" cap="none" strike="noStrike">
                <a:solidFill>
                  <a:srgbClr val="3F3F3F"/>
                </a:solidFill>
                <a:latin typeface="Open Sans"/>
                <a:ea typeface="Open Sans"/>
                <a:cs typeface="Open Sans"/>
                <a:sym typeface="Open Sans"/>
              </a:rPr>
              <a:t>during scale up.</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100"/>
              <a:buFont typeface="Arial"/>
              <a:buChar char="•"/>
            </a:pPr>
            <a:r>
              <a:rPr b="0" i="0" lang="en-US" sz="1100" u="none" cap="none" strike="noStrike">
                <a:solidFill>
                  <a:srgbClr val="3F3F3F"/>
                </a:solidFill>
                <a:latin typeface="Open Sans"/>
                <a:ea typeface="Open Sans"/>
                <a:cs typeface="Open Sans"/>
                <a:sym typeface="Open Sans"/>
              </a:rPr>
              <a:t>Promoting A+ offerings as an </a:t>
            </a:r>
            <a:r>
              <a:rPr b="1" i="0" lang="en-US" sz="1400" u="none" cap="none" strike="noStrike">
                <a:solidFill>
                  <a:srgbClr val="3F3F3F"/>
                </a:solidFill>
                <a:latin typeface="Open Sans"/>
                <a:ea typeface="Open Sans"/>
                <a:cs typeface="Open Sans"/>
                <a:sym typeface="Open Sans"/>
              </a:rPr>
              <a:t>incentive for a 506(c) funding round </a:t>
            </a:r>
            <a:r>
              <a:rPr b="0" i="0" lang="en-US" sz="1100" u="none" cap="none" strike="noStrike">
                <a:solidFill>
                  <a:srgbClr val="3F3F3F"/>
                </a:solidFill>
                <a:latin typeface="Open Sans"/>
                <a:ea typeface="Open Sans"/>
                <a:cs typeface="Open Sans"/>
                <a:sym typeface="Open Sans"/>
              </a:rPr>
              <a:t>(Seed, Series A, B, or more.</a:t>
            </a:r>
            <a:endParaRPr b="0" i="0" sz="1400" u="none" cap="none" strike="noStrike">
              <a:solidFill>
                <a:srgbClr val="000000"/>
              </a:solidFill>
              <a:latin typeface="Arial"/>
              <a:ea typeface="Arial"/>
              <a:cs typeface="Arial"/>
              <a:sym typeface="Arial"/>
            </a:endParaRPr>
          </a:p>
        </p:txBody>
      </p:sp>
      <p:grpSp>
        <p:nvGrpSpPr>
          <p:cNvPr id="293" name="Google Shape;293;p17"/>
          <p:cNvGrpSpPr/>
          <p:nvPr/>
        </p:nvGrpSpPr>
        <p:grpSpPr>
          <a:xfrm>
            <a:off x="10234816" y="287451"/>
            <a:ext cx="1634938" cy="327259"/>
            <a:chOff x="3815761" y="2425686"/>
            <a:chExt cx="5938661" cy="1188720"/>
          </a:xfrm>
        </p:grpSpPr>
        <p:pic>
          <p:nvPicPr>
            <p:cNvPr id="294" name="Google Shape;294;p17"/>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295" name="Google Shape;295;p17"/>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296" name="Google Shape;296;p17"/>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7" name="Google Shape;297;p17"/>
          <p:cNvSpPr txBox="1"/>
          <p:nvPr/>
        </p:nvSpPr>
        <p:spPr>
          <a:xfrm>
            <a:off x="1061576" y="1696043"/>
            <a:ext cx="3367153" cy="30162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0" i="0" lang="en-US" sz="3800" u="none" cap="none" strike="noStrike">
                <a:solidFill>
                  <a:schemeClr val="lt1"/>
                </a:solidFill>
                <a:latin typeface="Open Sans"/>
                <a:ea typeface="Open Sans"/>
                <a:cs typeface="Open Sans"/>
                <a:sym typeface="Open Sans"/>
              </a:rPr>
              <a:t>Capital Planning Valuation Strategy™ </a:t>
            </a:r>
            <a:r>
              <a:rPr b="1" i="0" lang="en-US" sz="3800" u="none" cap="none" strike="noStrike">
                <a:solidFill>
                  <a:schemeClr val="lt1"/>
                </a:solidFill>
                <a:latin typeface="Open Sans"/>
                <a:ea typeface="Open Sans"/>
                <a:cs typeface="Open Sans"/>
                <a:sym typeface="Open Sans"/>
              </a:rPr>
              <a:t>Benefits</a:t>
            </a:r>
            <a:endParaRPr b="0" i="0" sz="1400" u="none" cap="none" strike="noStrike">
              <a:solidFill>
                <a:srgbClr val="000000"/>
              </a:solidFill>
              <a:latin typeface="Arial"/>
              <a:ea typeface="Arial"/>
              <a:cs typeface="Arial"/>
              <a:sym typeface="Arial"/>
            </a:endParaRPr>
          </a:p>
        </p:txBody>
      </p:sp>
      <p:sp>
        <p:nvSpPr>
          <p:cNvPr id="298" name="Google Shape;298;p17"/>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 name="Google Shape;299;p17"/>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8"/>
          <p:cNvSpPr txBox="1"/>
          <p:nvPr/>
        </p:nvSpPr>
        <p:spPr>
          <a:xfrm>
            <a:off x="5464589" y="3777916"/>
            <a:ext cx="6291968" cy="2175724"/>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200"/>
              <a:buFont typeface="Arial"/>
              <a:buNone/>
            </a:pPr>
            <a:r>
              <a:rPr b="0" i="0" lang="en-US" sz="1200" u="none" cap="none" strike="noStrike">
                <a:solidFill>
                  <a:srgbClr val="3F3F3F"/>
                </a:solidFill>
                <a:latin typeface="Open Sans"/>
                <a:ea typeface="Open Sans"/>
                <a:cs typeface="Open Sans"/>
                <a:sym typeface="Open Sans"/>
              </a:rPr>
              <a:t>The proposed cap table includes: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Detailed cap table</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Pre- &amp; post- valuation summary</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Selling shareholders analysis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PitchBook™ comparable deal analysis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rgbClr val="3F3F3F"/>
                </a:solidFill>
                <a:latin typeface="Open Sans"/>
                <a:ea typeface="Open Sans"/>
                <a:cs typeface="Open Sans"/>
                <a:sym typeface="Open Sans"/>
              </a:rPr>
              <a:t>PitchBook™ comparable investor analytics</a:t>
            </a:r>
            <a:endParaRPr b="0" i="0" sz="1400" u="none" cap="none" strike="noStrike">
              <a:solidFill>
                <a:srgbClr val="000000"/>
              </a:solidFill>
              <a:latin typeface="Arial"/>
              <a:ea typeface="Arial"/>
              <a:cs typeface="Arial"/>
              <a:sym typeface="Arial"/>
            </a:endParaRPr>
          </a:p>
        </p:txBody>
      </p:sp>
      <p:grpSp>
        <p:nvGrpSpPr>
          <p:cNvPr id="305" name="Google Shape;305;p18"/>
          <p:cNvGrpSpPr/>
          <p:nvPr/>
        </p:nvGrpSpPr>
        <p:grpSpPr>
          <a:xfrm>
            <a:off x="10234816" y="287451"/>
            <a:ext cx="1634938" cy="327259"/>
            <a:chOff x="3815761" y="2425686"/>
            <a:chExt cx="5938661" cy="1188720"/>
          </a:xfrm>
        </p:grpSpPr>
        <p:pic>
          <p:nvPicPr>
            <p:cNvPr id="306" name="Google Shape;306;p18"/>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307" name="Google Shape;307;p18"/>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308" name="Google Shape;308;p18"/>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18"/>
          <p:cNvSpPr txBox="1"/>
          <p:nvPr/>
        </p:nvSpPr>
        <p:spPr>
          <a:xfrm>
            <a:off x="955040" y="1556168"/>
            <a:ext cx="3367153" cy="24314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1" i="0" lang="en-US" sz="3800" u="none" cap="none" strike="noStrike">
                <a:solidFill>
                  <a:schemeClr val="lt1"/>
                </a:solidFill>
                <a:latin typeface="Open Sans"/>
                <a:ea typeface="Open Sans"/>
                <a:cs typeface="Open Sans"/>
                <a:sym typeface="Open Sans"/>
              </a:rPr>
              <a:t>CPVS™ </a:t>
            </a:r>
            <a:r>
              <a:rPr b="0" i="0" lang="en-US" sz="3800" u="none" cap="none" strike="noStrike">
                <a:solidFill>
                  <a:schemeClr val="lt1"/>
                </a:solidFill>
                <a:latin typeface="Open Sans"/>
                <a:ea typeface="Open Sans"/>
                <a:cs typeface="Open Sans"/>
                <a:sym typeface="Open Sans"/>
              </a:rPr>
              <a:t>Custom Pro Forma Cap Table</a:t>
            </a:r>
            <a:endParaRPr b="1" i="0" sz="3800" u="none" cap="none" strike="noStrike">
              <a:solidFill>
                <a:schemeClr val="lt1"/>
              </a:solidFill>
              <a:latin typeface="Open Sans"/>
              <a:ea typeface="Open Sans"/>
              <a:cs typeface="Open Sans"/>
              <a:sym typeface="Open Sans"/>
            </a:endParaRPr>
          </a:p>
        </p:txBody>
      </p:sp>
      <p:sp>
        <p:nvSpPr>
          <p:cNvPr id="310" name="Google Shape;310;p18"/>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p18"/>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312" name="Google Shape;312;p18"/>
          <p:cNvSpPr/>
          <p:nvPr/>
        </p:nvSpPr>
        <p:spPr>
          <a:xfrm>
            <a:off x="1062566" y="4712412"/>
            <a:ext cx="2181550" cy="668223"/>
          </a:xfrm>
          <a:prstGeom prst="roundRect">
            <a:avLst>
              <a:gd fmla="val 50000" name="adj"/>
            </a:avLst>
          </a:prstGeom>
          <a:solidFill>
            <a:schemeClr val="lt1"/>
          </a:solidFill>
          <a:ln>
            <a:noFill/>
          </a:ln>
          <a:effectLst>
            <a:outerShdw blurRad="88900" rotWithShape="0" algn="tl" dir="2700000" dist="38100">
              <a:srgbClr val="000000">
                <a:alpha val="1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9A161"/>
                </a:solidFill>
                <a:latin typeface="Open Sans"/>
                <a:ea typeface="Open Sans"/>
                <a:cs typeface="Open Sans"/>
                <a:sym typeface="Open Sans"/>
              </a:rPr>
              <a:t>View / Download</a:t>
            </a:r>
            <a:endParaRPr b="1" i="0" sz="1400" u="none" cap="none" strike="noStrike">
              <a:solidFill>
                <a:srgbClr val="29A161"/>
              </a:solidFill>
              <a:latin typeface="Open Sans"/>
              <a:ea typeface="Open Sans"/>
              <a:cs typeface="Open Sans"/>
              <a:sym typeface="Open Sans"/>
            </a:endParaRPr>
          </a:p>
        </p:txBody>
      </p:sp>
      <p:sp>
        <p:nvSpPr>
          <p:cNvPr id="313" name="Google Shape;313;p18"/>
          <p:cNvSpPr txBox="1"/>
          <p:nvPr/>
        </p:nvSpPr>
        <p:spPr>
          <a:xfrm>
            <a:off x="5464589" y="1434916"/>
            <a:ext cx="6150409" cy="2363724"/>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800"/>
              <a:buFont typeface="Arial"/>
              <a:buNone/>
            </a:pPr>
            <a:r>
              <a:rPr b="0" i="0" lang="en-US" sz="1800" u="none" cap="none" strike="noStrike">
                <a:solidFill>
                  <a:srgbClr val="3F3F3F"/>
                </a:solidFill>
                <a:latin typeface="Open Sans"/>
                <a:ea typeface="Open Sans"/>
                <a:cs typeface="Open Sans"/>
                <a:sym typeface="Open Sans"/>
              </a:rPr>
              <a:t>The experts at Medical Funding Professionals </a:t>
            </a:r>
            <a:r>
              <a:rPr b="1" i="0" lang="en-US" sz="1800" u="none" cap="none" strike="noStrike">
                <a:solidFill>
                  <a:srgbClr val="3F3F3F"/>
                </a:solidFill>
                <a:latin typeface="Open Sans"/>
                <a:ea typeface="Open Sans"/>
                <a:cs typeface="Open Sans"/>
                <a:sym typeface="Open Sans"/>
              </a:rPr>
              <a:t>have prepared a pro forma capitalization table for you using the proprietary CPVS and the documentation you provided</a:t>
            </a:r>
            <a:r>
              <a:rPr b="0" i="0" lang="en-US" sz="1800" u="none" cap="none" strike="noStrike">
                <a:solidFill>
                  <a:srgbClr val="3F3F3F"/>
                </a:solidFill>
                <a:latin typeface="Open Sans"/>
                <a:ea typeface="Open Sans"/>
                <a:cs typeface="Open Sans"/>
                <a:sym typeface="Open Sans"/>
              </a:rPr>
              <a:t>, with the primary goal being to maximize founder and senior executive control of the company throughout your future fundraising.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grpSp>
        <p:nvGrpSpPr>
          <p:cNvPr id="318" name="Google Shape;318;p19"/>
          <p:cNvGrpSpPr/>
          <p:nvPr/>
        </p:nvGrpSpPr>
        <p:grpSpPr>
          <a:xfrm>
            <a:off x="10234816" y="287451"/>
            <a:ext cx="1634938" cy="327259"/>
            <a:chOff x="3815761" y="2425686"/>
            <a:chExt cx="5938661" cy="1188720"/>
          </a:xfrm>
        </p:grpSpPr>
        <p:pic>
          <p:nvPicPr>
            <p:cNvPr id="319" name="Google Shape;319;p19"/>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320" name="Google Shape;320;p19"/>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321" name="Google Shape;321;p19"/>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p19"/>
          <p:cNvSpPr txBox="1"/>
          <p:nvPr/>
        </p:nvSpPr>
        <p:spPr>
          <a:xfrm>
            <a:off x="955040" y="1820328"/>
            <a:ext cx="3588679" cy="18466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1" i="0" lang="en-US" sz="3800" u="none" cap="none" strike="noStrike">
                <a:solidFill>
                  <a:schemeClr val="lt1"/>
                </a:solidFill>
                <a:latin typeface="Open Sans"/>
                <a:ea typeface="Open Sans"/>
                <a:cs typeface="Open Sans"/>
                <a:sym typeface="Open Sans"/>
              </a:rPr>
              <a:t>CPVS™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800"/>
              <a:buFont typeface="Open Sans"/>
              <a:buNone/>
            </a:pPr>
            <a:r>
              <a:rPr b="0" i="0" lang="en-US" sz="3800" u="none" cap="none" strike="noStrike">
                <a:solidFill>
                  <a:schemeClr val="lt1"/>
                </a:solidFill>
                <a:latin typeface="Open Sans"/>
                <a:ea typeface="Open Sans"/>
                <a:cs typeface="Open Sans"/>
                <a:sym typeface="Open Sans"/>
              </a:rPr>
              <a:t>Pre- and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800"/>
              <a:buFont typeface="Open Sans"/>
              <a:buNone/>
            </a:pPr>
            <a:r>
              <a:rPr b="0" i="0" lang="en-US" sz="3800" u="none" cap="none" strike="noStrike">
                <a:solidFill>
                  <a:schemeClr val="lt1"/>
                </a:solidFill>
                <a:latin typeface="Open Sans"/>
                <a:ea typeface="Open Sans"/>
                <a:cs typeface="Open Sans"/>
                <a:sym typeface="Open Sans"/>
              </a:rPr>
              <a:t>Post-Valuation</a:t>
            </a:r>
            <a:endParaRPr b="1" i="0" sz="3800" u="none" cap="none" strike="noStrike">
              <a:solidFill>
                <a:schemeClr val="lt1"/>
              </a:solidFill>
              <a:latin typeface="Open Sans"/>
              <a:ea typeface="Open Sans"/>
              <a:cs typeface="Open Sans"/>
              <a:sym typeface="Open Sans"/>
            </a:endParaRPr>
          </a:p>
        </p:txBody>
      </p:sp>
      <p:sp>
        <p:nvSpPr>
          <p:cNvPr id="323" name="Google Shape;323;p19"/>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p19"/>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325" name="Google Shape;325;p19"/>
          <p:cNvSpPr/>
          <p:nvPr/>
        </p:nvSpPr>
        <p:spPr>
          <a:xfrm>
            <a:off x="1028291" y="4402324"/>
            <a:ext cx="2181550" cy="668223"/>
          </a:xfrm>
          <a:prstGeom prst="roundRect">
            <a:avLst>
              <a:gd fmla="val 50000" name="adj"/>
            </a:avLst>
          </a:prstGeom>
          <a:solidFill>
            <a:schemeClr val="lt1"/>
          </a:solidFill>
          <a:ln>
            <a:noFill/>
          </a:ln>
          <a:effectLst>
            <a:outerShdw blurRad="88900" rotWithShape="0" algn="tl" dir="2700000" dist="38100">
              <a:srgbClr val="000000">
                <a:alpha val="1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9A161"/>
                </a:solidFill>
                <a:latin typeface="Calibri"/>
                <a:ea typeface="Calibri"/>
                <a:cs typeface="Calibri"/>
                <a:sym typeface="Calibri"/>
              </a:rPr>
              <a:t>View / Download</a:t>
            </a:r>
            <a:endParaRPr b="1" i="0" sz="1400" u="none" cap="none" strike="noStrike">
              <a:solidFill>
                <a:srgbClr val="29A161"/>
              </a:solidFill>
              <a:latin typeface="Calibri"/>
              <a:ea typeface="Calibri"/>
              <a:cs typeface="Calibri"/>
              <a:sym typeface="Calibri"/>
            </a:endParaRPr>
          </a:p>
        </p:txBody>
      </p:sp>
      <p:sp>
        <p:nvSpPr>
          <p:cNvPr id="326" name="Google Shape;326;p19"/>
          <p:cNvSpPr txBox="1"/>
          <p:nvPr/>
        </p:nvSpPr>
        <p:spPr>
          <a:xfrm>
            <a:off x="5458694" y="2034716"/>
            <a:ext cx="6150409" cy="3035831"/>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Based on the proposed cap table, we have created a simplified view of the proposed pre- and post-valuation for a Reg A+ offering. </a:t>
            </a:r>
            <a:endParaRPr b="0" i="0" sz="1400" u="none" cap="none" strike="noStrike">
              <a:solidFill>
                <a:srgbClr val="000000"/>
              </a:solidFill>
              <a:latin typeface="Arial"/>
              <a:ea typeface="Arial"/>
              <a:cs typeface="Arial"/>
              <a:sym typeface="Arial"/>
            </a:endParaRPr>
          </a:p>
          <a:p>
            <a:pPr indent="0" lvl="1" marL="0" marR="0" rtl="0" algn="l">
              <a:lnSpc>
                <a:spcPct val="120000"/>
              </a:lnSpc>
              <a:spcBef>
                <a:spcPts val="1200"/>
              </a:spcBef>
              <a:spcAft>
                <a:spcPts val="0"/>
              </a:spcAft>
              <a:buClr>
                <a:srgbClr val="000000"/>
              </a:buClr>
              <a:buSzPts val="1800"/>
              <a:buFont typeface="Arial"/>
              <a:buNone/>
            </a:pPr>
            <a:r>
              <a:t/>
            </a:r>
            <a:endParaRPr b="1" i="0" sz="1800" u="none" cap="none" strike="noStrike">
              <a:solidFill>
                <a:srgbClr val="3F3F3F"/>
              </a:solidFill>
              <a:latin typeface="Open Sans"/>
              <a:ea typeface="Open Sans"/>
              <a:cs typeface="Open Sans"/>
              <a:sym typeface="Open Sans"/>
            </a:endParaRPr>
          </a:p>
          <a:p>
            <a:pPr indent="0" lvl="1" marL="0" marR="0" rtl="0" algn="l">
              <a:lnSpc>
                <a:spcPct val="120000"/>
              </a:lnSpc>
              <a:spcBef>
                <a:spcPts val="1200"/>
              </a:spcBef>
              <a:spcAft>
                <a:spcPts val="0"/>
              </a:spcAft>
              <a:buClr>
                <a:srgbClr val="000000"/>
              </a:buClr>
              <a:buSzPts val="1800"/>
              <a:buFont typeface="Arial"/>
              <a:buNone/>
            </a:pPr>
            <a:r>
              <a:rPr b="0" i="0" lang="en-US" sz="1800" u="none" cap="none" strike="noStrike">
                <a:solidFill>
                  <a:srgbClr val="3F3F3F"/>
                </a:solidFill>
                <a:latin typeface="Open Sans"/>
                <a:ea typeface="Open Sans"/>
                <a:cs typeface="Open Sans"/>
                <a:sym typeface="Open Sans"/>
              </a:rPr>
              <a:t>With Reg A+ your pre- and post-valuations have the potential to be much higher than they would be using traditional approaches, such as angel or VC private offerings.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2"/>
          <p:cNvSpPr/>
          <p:nvPr/>
        </p:nvSpPr>
        <p:spPr>
          <a:xfrm>
            <a:off x="0" y="0"/>
            <a:ext cx="12192000" cy="6858000"/>
          </a:xfrm>
          <a:prstGeom prst="rect">
            <a:avLst/>
          </a:prstGeom>
          <a:blipFill rotWithShape="1">
            <a:blip r:embed="rId3">
              <a:alphaModFix amt="85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2"/>
          <p:cNvSpPr/>
          <p:nvPr/>
        </p:nvSpPr>
        <p:spPr>
          <a:xfrm>
            <a:off x="0" y="0"/>
            <a:ext cx="12192000" cy="6858000"/>
          </a:xfrm>
          <a:prstGeom prst="rect">
            <a:avLst/>
          </a:prstGeom>
          <a:solidFill>
            <a:srgbClr val="29A161">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
          <p:cNvSpPr/>
          <p:nvPr/>
        </p:nvSpPr>
        <p:spPr>
          <a:xfrm>
            <a:off x="415765" y="5556209"/>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2"/>
          <p:cNvSpPr txBox="1"/>
          <p:nvPr/>
        </p:nvSpPr>
        <p:spPr>
          <a:xfrm flipH="1" rot="-5400000">
            <a:off x="-402352" y="4523826"/>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42" name="Google Shape;42;p2"/>
          <p:cNvSpPr/>
          <p:nvPr/>
        </p:nvSpPr>
        <p:spPr>
          <a:xfrm rot="5400000">
            <a:off x="11105785" y="529394"/>
            <a:ext cx="45719" cy="5486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2"/>
          <p:cNvSpPr txBox="1"/>
          <p:nvPr/>
        </p:nvSpPr>
        <p:spPr>
          <a:xfrm>
            <a:off x="925987" y="488020"/>
            <a:ext cx="38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1" i="0" lang="en-US" sz="3800" u="none" cap="none" strike="noStrike">
                <a:solidFill>
                  <a:schemeClr val="lt1"/>
                </a:solidFill>
                <a:latin typeface="Open Sans"/>
                <a:ea typeface="Open Sans"/>
                <a:cs typeface="Open Sans"/>
                <a:sym typeface="Open Sans"/>
              </a:rPr>
              <a:t>Agenda</a:t>
            </a:r>
            <a:endParaRPr b="0" i="0" sz="1400" u="none" cap="none" strike="noStrike">
              <a:solidFill>
                <a:srgbClr val="000000"/>
              </a:solidFill>
              <a:latin typeface="Arial"/>
              <a:ea typeface="Arial"/>
              <a:cs typeface="Arial"/>
              <a:sym typeface="Arial"/>
            </a:endParaRPr>
          </a:p>
        </p:txBody>
      </p:sp>
      <p:pic>
        <p:nvPicPr>
          <p:cNvPr descr="Logo&#10;&#10;Description automatically generated" id="44" name="Google Shape;44;p2"/>
          <p:cNvPicPr preferRelativeResize="0"/>
          <p:nvPr/>
        </p:nvPicPr>
        <p:blipFill rotWithShape="1">
          <a:blip r:embed="rId4">
            <a:alphaModFix/>
          </a:blip>
          <a:srcRect b="0" l="0" r="0" t="0"/>
          <a:stretch/>
        </p:blipFill>
        <p:spPr>
          <a:xfrm>
            <a:off x="11537983" y="287451"/>
            <a:ext cx="331771" cy="327259"/>
          </a:xfrm>
          <a:prstGeom prst="rect">
            <a:avLst/>
          </a:prstGeom>
          <a:noFill/>
          <a:ln>
            <a:noFill/>
          </a:ln>
        </p:spPr>
      </p:pic>
      <p:pic>
        <p:nvPicPr>
          <p:cNvPr id="45" name="Google Shape;45;p2"/>
          <p:cNvPicPr preferRelativeResize="0"/>
          <p:nvPr/>
        </p:nvPicPr>
        <p:blipFill rotWithShape="1">
          <a:blip r:embed="rId5">
            <a:alphaModFix/>
          </a:blip>
          <a:srcRect b="0" l="0" r="0" t="0"/>
          <a:stretch/>
        </p:blipFill>
        <p:spPr>
          <a:xfrm>
            <a:off x="10241870" y="342872"/>
            <a:ext cx="1161095" cy="216417"/>
          </a:xfrm>
          <a:prstGeom prst="rect">
            <a:avLst/>
          </a:prstGeom>
          <a:noFill/>
          <a:ln>
            <a:noFill/>
          </a:ln>
        </p:spPr>
      </p:pic>
      <p:grpSp>
        <p:nvGrpSpPr>
          <p:cNvPr id="46" name="Google Shape;46;p2"/>
          <p:cNvGrpSpPr/>
          <p:nvPr/>
        </p:nvGrpSpPr>
        <p:grpSpPr>
          <a:xfrm>
            <a:off x="1466245" y="2193792"/>
            <a:ext cx="2758964" cy="767963"/>
            <a:chOff x="764504" y="1888867"/>
            <a:chExt cx="2758964" cy="767963"/>
          </a:xfrm>
        </p:grpSpPr>
        <p:sp>
          <p:nvSpPr>
            <p:cNvPr id="47" name="Google Shape;47;p2">
              <a:hlinkClick action="ppaction://hlinksldjump" r:id="rId6"/>
            </p:cNvPr>
            <p:cNvSpPr/>
            <p:nvPr/>
          </p:nvSpPr>
          <p:spPr>
            <a:xfrm>
              <a:off x="764504" y="1888867"/>
              <a:ext cx="767963" cy="767963"/>
            </a:xfrm>
            <a:prstGeom prst="ellipse">
              <a:avLst/>
            </a:prstGeom>
            <a:solidFill>
              <a:srgbClr val="F2F2F2"/>
            </a:solidFill>
            <a:ln>
              <a:noFill/>
            </a:ln>
            <a:effectLst>
              <a:outerShdw blurRad="254000" sx="50000" rotWithShape="0" algn="ctr" dir="2700000" dist="330200" sy="500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29A161"/>
                  </a:solidFill>
                  <a:latin typeface="Open Sans"/>
                  <a:ea typeface="Open Sans"/>
                  <a:cs typeface="Open Sans"/>
                  <a:sym typeface="Open Sans"/>
                </a:rPr>
                <a:t>01</a:t>
              </a:r>
              <a:endParaRPr b="0" i="0" sz="1400" u="none" cap="none" strike="noStrike">
                <a:solidFill>
                  <a:srgbClr val="000000"/>
                </a:solidFill>
                <a:latin typeface="Arial"/>
                <a:ea typeface="Arial"/>
                <a:cs typeface="Arial"/>
                <a:sym typeface="Arial"/>
              </a:endParaRPr>
            </a:p>
          </p:txBody>
        </p:sp>
        <p:sp>
          <p:nvSpPr>
            <p:cNvPr id="48" name="Google Shape;48;p2">
              <a:hlinkClick action="ppaction://hlinksldjump" r:id="rId7"/>
            </p:cNvPr>
            <p:cNvSpPr txBox="1"/>
            <p:nvPr/>
          </p:nvSpPr>
          <p:spPr>
            <a:xfrm>
              <a:off x="1644222" y="2089387"/>
              <a:ext cx="18792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Introductions</a:t>
              </a:r>
              <a:endParaRPr b="1" i="0" sz="1800" u="none" cap="none" strike="noStrike">
                <a:solidFill>
                  <a:schemeClr val="lt1"/>
                </a:solidFill>
                <a:latin typeface="Open Sans"/>
                <a:ea typeface="Open Sans"/>
                <a:cs typeface="Open Sans"/>
                <a:sym typeface="Open Sans"/>
              </a:endParaRPr>
            </a:p>
          </p:txBody>
        </p:sp>
      </p:grpSp>
      <p:grpSp>
        <p:nvGrpSpPr>
          <p:cNvPr id="49" name="Google Shape;49;p2"/>
          <p:cNvGrpSpPr/>
          <p:nvPr/>
        </p:nvGrpSpPr>
        <p:grpSpPr>
          <a:xfrm>
            <a:off x="4733792" y="2193792"/>
            <a:ext cx="2870518" cy="767963"/>
            <a:chOff x="764504" y="1888867"/>
            <a:chExt cx="2870518" cy="767963"/>
          </a:xfrm>
        </p:grpSpPr>
        <p:sp>
          <p:nvSpPr>
            <p:cNvPr id="50" name="Google Shape;50;p2"/>
            <p:cNvSpPr/>
            <p:nvPr/>
          </p:nvSpPr>
          <p:spPr>
            <a:xfrm>
              <a:off x="764504" y="1888867"/>
              <a:ext cx="767963" cy="767963"/>
            </a:xfrm>
            <a:prstGeom prst="ellipse">
              <a:avLst/>
            </a:prstGeom>
            <a:solidFill>
              <a:srgbClr val="F2F2F2"/>
            </a:solidFill>
            <a:ln>
              <a:noFill/>
            </a:ln>
            <a:effectLst>
              <a:outerShdw blurRad="254000" sx="50000" rotWithShape="0" algn="ctr" dir="2700000" dist="330200" sy="500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29A161"/>
                  </a:solidFill>
                  <a:latin typeface="Open Sans"/>
                  <a:ea typeface="Open Sans"/>
                  <a:cs typeface="Open Sans"/>
                  <a:sym typeface="Open Sans"/>
                </a:rPr>
                <a:t>02</a:t>
              </a:r>
              <a:endParaRPr b="0" i="0" sz="1400" u="none" cap="none" strike="noStrike">
                <a:solidFill>
                  <a:srgbClr val="000000"/>
                </a:solidFill>
                <a:latin typeface="Arial"/>
                <a:ea typeface="Arial"/>
                <a:cs typeface="Arial"/>
                <a:sym typeface="Arial"/>
              </a:endParaRPr>
            </a:p>
          </p:txBody>
        </p:sp>
        <p:sp>
          <p:nvSpPr>
            <p:cNvPr id="51" name="Google Shape;51;p2"/>
            <p:cNvSpPr txBox="1"/>
            <p:nvPr/>
          </p:nvSpPr>
          <p:spPr>
            <a:xfrm>
              <a:off x="1644222" y="1949683"/>
              <a:ext cx="19908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About Regulation A+</a:t>
              </a:r>
              <a:endParaRPr b="0" i="0" sz="1400" u="none" cap="none" strike="noStrike">
                <a:solidFill>
                  <a:srgbClr val="000000"/>
                </a:solidFill>
                <a:latin typeface="Arial"/>
                <a:ea typeface="Arial"/>
                <a:cs typeface="Arial"/>
                <a:sym typeface="Arial"/>
              </a:endParaRPr>
            </a:p>
          </p:txBody>
        </p:sp>
      </p:grpSp>
      <p:grpSp>
        <p:nvGrpSpPr>
          <p:cNvPr id="52" name="Google Shape;52;p2"/>
          <p:cNvGrpSpPr/>
          <p:nvPr/>
        </p:nvGrpSpPr>
        <p:grpSpPr>
          <a:xfrm>
            <a:off x="7824623" y="2176479"/>
            <a:ext cx="3619618" cy="767963"/>
            <a:chOff x="764504" y="1919052"/>
            <a:chExt cx="3619618" cy="767963"/>
          </a:xfrm>
        </p:grpSpPr>
        <p:sp>
          <p:nvSpPr>
            <p:cNvPr id="53" name="Google Shape;53;p2"/>
            <p:cNvSpPr/>
            <p:nvPr/>
          </p:nvSpPr>
          <p:spPr>
            <a:xfrm>
              <a:off x="764504" y="1919052"/>
              <a:ext cx="767963" cy="767963"/>
            </a:xfrm>
            <a:prstGeom prst="ellipse">
              <a:avLst/>
            </a:prstGeom>
            <a:solidFill>
              <a:srgbClr val="F2F2F2"/>
            </a:solidFill>
            <a:ln>
              <a:noFill/>
            </a:ln>
            <a:effectLst>
              <a:outerShdw blurRad="254000" sx="50000" rotWithShape="0" algn="ctr" dir="2700000" dist="330200" sy="500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29A161"/>
                  </a:solidFill>
                  <a:latin typeface="Open Sans"/>
                  <a:ea typeface="Open Sans"/>
                  <a:cs typeface="Open Sans"/>
                  <a:sym typeface="Open Sans"/>
                </a:rPr>
                <a:t>03</a:t>
              </a:r>
              <a:endParaRPr b="0" i="0" sz="1400" u="none" cap="none" strike="noStrike">
                <a:solidFill>
                  <a:srgbClr val="000000"/>
                </a:solidFill>
                <a:latin typeface="Arial"/>
                <a:ea typeface="Arial"/>
                <a:cs typeface="Arial"/>
                <a:sym typeface="Arial"/>
              </a:endParaRPr>
            </a:p>
          </p:txBody>
        </p:sp>
        <p:sp>
          <p:nvSpPr>
            <p:cNvPr id="54" name="Google Shape;54;p2"/>
            <p:cNvSpPr txBox="1"/>
            <p:nvPr/>
          </p:nvSpPr>
          <p:spPr>
            <a:xfrm>
              <a:off x="1644222" y="1997181"/>
              <a:ext cx="27399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Capital Planning Valuation Strategy™</a:t>
              </a:r>
              <a:endParaRPr b="0" i="0" sz="1400" u="none" cap="none" strike="noStrike">
                <a:solidFill>
                  <a:srgbClr val="000000"/>
                </a:solidFill>
                <a:latin typeface="Arial"/>
                <a:ea typeface="Arial"/>
                <a:cs typeface="Arial"/>
                <a:sym typeface="Arial"/>
              </a:endParaRPr>
            </a:p>
          </p:txBody>
        </p:sp>
      </p:grpSp>
      <p:grpSp>
        <p:nvGrpSpPr>
          <p:cNvPr id="55" name="Google Shape;55;p2"/>
          <p:cNvGrpSpPr/>
          <p:nvPr/>
        </p:nvGrpSpPr>
        <p:grpSpPr>
          <a:xfrm>
            <a:off x="3540079" y="3932012"/>
            <a:ext cx="3337918" cy="767963"/>
            <a:chOff x="764504" y="1888867"/>
            <a:chExt cx="3337918" cy="767963"/>
          </a:xfrm>
        </p:grpSpPr>
        <p:sp>
          <p:nvSpPr>
            <p:cNvPr id="56" name="Google Shape;56;p2"/>
            <p:cNvSpPr/>
            <p:nvPr/>
          </p:nvSpPr>
          <p:spPr>
            <a:xfrm>
              <a:off x="764504" y="1888867"/>
              <a:ext cx="767963" cy="767963"/>
            </a:xfrm>
            <a:prstGeom prst="ellipse">
              <a:avLst/>
            </a:prstGeom>
            <a:solidFill>
              <a:srgbClr val="F2F2F2"/>
            </a:solidFill>
            <a:ln>
              <a:noFill/>
            </a:ln>
            <a:effectLst>
              <a:outerShdw blurRad="254000" sx="50000" rotWithShape="0" algn="ctr" dir="2700000" dist="330200" sy="500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29A161"/>
                  </a:solidFill>
                  <a:latin typeface="Open Sans"/>
                  <a:ea typeface="Open Sans"/>
                  <a:cs typeface="Open Sans"/>
                  <a:sym typeface="Open Sans"/>
                </a:rPr>
                <a:t>05</a:t>
              </a:r>
              <a:endParaRPr b="0" i="0" sz="1400" u="none" cap="none" strike="noStrike">
                <a:solidFill>
                  <a:srgbClr val="000000"/>
                </a:solidFill>
                <a:latin typeface="Arial"/>
                <a:ea typeface="Arial"/>
                <a:cs typeface="Arial"/>
                <a:sym typeface="Arial"/>
              </a:endParaRPr>
            </a:p>
          </p:txBody>
        </p:sp>
        <p:sp>
          <p:nvSpPr>
            <p:cNvPr id="57" name="Google Shape;57;p2"/>
            <p:cNvSpPr txBox="1"/>
            <p:nvPr/>
          </p:nvSpPr>
          <p:spPr>
            <a:xfrm>
              <a:off x="1644222" y="1949683"/>
              <a:ext cx="24582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Investor Acquisition</a:t>
              </a:r>
              <a:endParaRPr b="0" i="0" sz="1400" u="none" cap="none" strike="noStrike">
                <a:solidFill>
                  <a:srgbClr val="000000"/>
                </a:solidFill>
                <a:latin typeface="Arial"/>
                <a:ea typeface="Arial"/>
                <a:cs typeface="Arial"/>
                <a:sym typeface="Arial"/>
              </a:endParaRPr>
            </a:p>
          </p:txBody>
        </p:sp>
      </p:grpSp>
      <p:grpSp>
        <p:nvGrpSpPr>
          <p:cNvPr id="58" name="Google Shape;58;p2"/>
          <p:cNvGrpSpPr/>
          <p:nvPr/>
        </p:nvGrpSpPr>
        <p:grpSpPr>
          <a:xfrm>
            <a:off x="6231542" y="3932012"/>
            <a:ext cx="2870417" cy="767963"/>
            <a:chOff x="764504" y="1888867"/>
            <a:chExt cx="2870417" cy="767963"/>
          </a:xfrm>
        </p:grpSpPr>
        <p:sp>
          <p:nvSpPr>
            <p:cNvPr id="59" name="Google Shape;59;p2"/>
            <p:cNvSpPr/>
            <p:nvPr/>
          </p:nvSpPr>
          <p:spPr>
            <a:xfrm>
              <a:off x="764504" y="1888867"/>
              <a:ext cx="767963" cy="767963"/>
            </a:xfrm>
            <a:prstGeom prst="ellipse">
              <a:avLst/>
            </a:prstGeom>
            <a:solidFill>
              <a:srgbClr val="F2F2F2"/>
            </a:solidFill>
            <a:ln>
              <a:noFill/>
            </a:ln>
            <a:effectLst>
              <a:outerShdw blurRad="254000" sx="50000" rotWithShape="0" algn="ctr" dir="2700000" dist="330200" sy="500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29A161"/>
                  </a:solidFill>
                  <a:latin typeface="Open Sans"/>
                  <a:ea typeface="Open Sans"/>
                  <a:cs typeface="Open Sans"/>
                  <a:sym typeface="Open Sans"/>
                </a:rPr>
                <a:t>06</a:t>
              </a:r>
              <a:endParaRPr b="0" i="0" sz="1400" u="none" cap="none" strike="noStrike">
                <a:solidFill>
                  <a:srgbClr val="000000"/>
                </a:solidFill>
                <a:latin typeface="Arial"/>
                <a:ea typeface="Arial"/>
                <a:cs typeface="Arial"/>
                <a:sym typeface="Arial"/>
              </a:endParaRPr>
            </a:p>
          </p:txBody>
        </p:sp>
        <p:sp>
          <p:nvSpPr>
            <p:cNvPr id="60" name="Google Shape;60;p2"/>
            <p:cNvSpPr txBox="1"/>
            <p:nvPr/>
          </p:nvSpPr>
          <p:spPr>
            <a:xfrm>
              <a:off x="1644222" y="2100912"/>
              <a:ext cx="199069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Bridge Funding</a:t>
              </a:r>
              <a:endParaRPr b="0" i="0" sz="1400" u="none" cap="none" strike="noStrike">
                <a:solidFill>
                  <a:srgbClr val="000000"/>
                </a:solidFill>
                <a:latin typeface="Arial"/>
                <a:ea typeface="Arial"/>
                <a:cs typeface="Arial"/>
                <a:sym typeface="Arial"/>
              </a:endParaRPr>
            </a:p>
          </p:txBody>
        </p:sp>
      </p:grpSp>
      <p:grpSp>
        <p:nvGrpSpPr>
          <p:cNvPr id="61" name="Google Shape;61;p2"/>
          <p:cNvGrpSpPr/>
          <p:nvPr/>
        </p:nvGrpSpPr>
        <p:grpSpPr>
          <a:xfrm>
            <a:off x="839938" y="3932012"/>
            <a:ext cx="2968618" cy="767963"/>
            <a:chOff x="764504" y="1888867"/>
            <a:chExt cx="2968618" cy="767963"/>
          </a:xfrm>
        </p:grpSpPr>
        <p:sp>
          <p:nvSpPr>
            <p:cNvPr id="62" name="Google Shape;62;p2"/>
            <p:cNvSpPr/>
            <p:nvPr/>
          </p:nvSpPr>
          <p:spPr>
            <a:xfrm>
              <a:off x="764504" y="1888867"/>
              <a:ext cx="767963" cy="767963"/>
            </a:xfrm>
            <a:prstGeom prst="ellipse">
              <a:avLst/>
            </a:prstGeom>
            <a:solidFill>
              <a:srgbClr val="F2F2F2"/>
            </a:solidFill>
            <a:ln>
              <a:noFill/>
            </a:ln>
            <a:effectLst>
              <a:outerShdw blurRad="254000" sx="50000" rotWithShape="0" algn="ctr" dir="2700000" dist="330200" sy="500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29A161"/>
                  </a:solidFill>
                  <a:latin typeface="Open Sans"/>
                  <a:ea typeface="Open Sans"/>
                  <a:cs typeface="Open Sans"/>
                  <a:sym typeface="Open Sans"/>
                </a:rPr>
                <a:t>07</a:t>
              </a:r>
              <a:endParaRPr b="1" i="0" sz="2000" u="none" cap="none" strike="noStrike">
                <a:solidFill>
                  <a:srgbClr val="29A161"/>
                </a:solidFill>
                <a:latin typeface="Open Sans"/>
                <a:ea typeface="Open Sans"/>
                <a:cs typeface="Open Sans"/>
                <a:sym typeface="Open Sans"/>
              </a:endParaRPr>
            </a:p>
          </p:txBody>
        </p:sp>
        <p:sp>
          <p:nvSpPr>
            <p:cNvPr id="63" name="Google Shape;63;p2"/>
            <p:cNvSpPr txBox="1"/>
            <p:nvPr/>
          </p:nvSpPr>
          <p:spPr>
            <a:xfrm>
              <a:off x="1644222" y="1965538"/>
              <a:ext cx="20889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Your CPVS™ Assessment</a:t>
              </a:r>
              <a:endParaRPr b="0" i="0" sz="1400" u="none" cap="none" strike="noStrike">
                <a:solidFill>
                  <a:srgbClr val="000000"/>
                </a:solidFill>
                <a:latin typeface="Arial"/>
                <a:ea typeface="Arial"/>
                <a:cs typeface="Arial"/>
                <a:sym typeface="Arial"/>
              </a:endParaRPr>
            </a:p>
          </p:txBody>
        </p:sp>
      </p:grpSp>
      <p:grpSp>
        <p:nvGrpSpPr>
          <p:cNvPr id="64" name="Google Shape;64;p2"/>
          <p:cNvGrpSpPr/>
          <p:nvPr/>
        </p:nvGrpSpPr>
        <p:grpSpPr>
          <a:xfrm>
            <a:off x="9424306" y="3944742"/>
            <a:ext cx="2439319" cy="767963"/>
            <a:chOff x="764504" y="1904145"/>
            <a:chExt cx="2439319" cy="767963"/>
          </a:xfrm>
        </p:grpSpPr>
        <p:sp>
          <p:nvSpPr>
            <p:cNvPr id="65" name="Google Shape;65;p2"/>
            <p:cNvSpPr/>
            <p:nvPr/>
          </p:nvSpPr>
          <p:spPr>
            <a:xfrm>
              <a:off x="764504" y="1904145"/>
              <a:ext cx="767963" cy="767963"/>
            </a:xfrm>
            <a:prstGeom prst="ellipse">
              <a:avLst/>
            </a:prstGeom>
            <a:solidFill>
              <a:srgbClr val="F2F2F2"/>
            </a:solidFill>
            <a:ln>
              <a:noFill/>
            </a:ln>
            <a:effectLst>
              <a:outerShdw blurRad="254000" sx="50000" rotWithShape="0" algn="ctr" dir="2700000" dist="330200" sy="500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29A161"/>
                  </a:solidFill>
                  <a:latin typeface="Open Sans"/>
                  <a:ea typeface="Open Sans"/>
                  <a:cs typeface="Open Sans"/>
                  <a:sym typeface="Open Sans"/>
                </a:rPr>
                <a:t>04</a:t>
              </a:r>
              <a:endParaRPr b="0" i="0" sz="1400" u="none" cap="none" strike="noStrike">
                <a:solidFill>
                  <a:srgbClr val="000000"/>
                </a:solidFill>
                <a:latin typeface="Arial"/>
                <a:ea typeface="Arial"/>
                <a:cs typeface="Arial"/>
                <a:sym typeface="Arial"/>
              </a:endParaRPr>
            </a:p>
          </p:txBody>
        </p:sp>
        <p:sp>
          <p:nvSpPr>
            <p:cNvPr id="66" name="Google Shape;66;p2"/>
            <p:cNvSpPr txBox="1"/>
            <p:nvPr/>
          </p:nvSpPr>
          <p:spPr>
            <a:xfrm>
              <a:off x="1644223" y="2096324"/>
              <a:ext cx="1559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Next Steps</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500"/>
                                        <p:tgtEl>
                                          <p:spTgt spid="46"/>
                                        </p:tgtEl>
                                      </p:cBhvr>
                                    </p:animEffect>
                                  </p:childTnLst>
                                </p:cTn>
                              </p:par>
                              <p:par>
                                <p:cTn fill="hold" nodeType="withEffect" presetClass="entr" presetID="10" presetSubtype="0">
                                  <p:stCondLst>
                                    <p:cond delay="20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par>
                                <p:cTn fill="hold" nodeType="withEffect" presetClass="entr" presetID="10" presetSubtype="0">
                                  <p:stCondLst>
                                    <p:cond delay="400"/>
                                  </p:stCondLst>
                                  <p:childTnLst>
                                    <p:set>
                                      <p:cBhvr>
                                        <p:cTn dur="1" fill="hold">
                                          <p:stCondLst>
                                            <p:cond delay="0"/>
                                          </p:stCondLst>
                                        </p:cTn>
                                        <p:tgtEl>
                                          <p:spTgt spid="52"/>
                                        </p:tgtEl>
                                        <p:attrNameLst>
                                          <p:attrName>style.visibility</p:attrName>
                                        </p:attrNameLst>
                                      </p:cBhvr>
                                      <p:to>
                                        <p:strVal val="visible"/>
                                      </p:to>
                                    </p:set>
                                    <p:animEffect filter="fade" transition="in">
                                      <p:cBhvr>
                                        <p:cTn dur="500"/>
                                        <p:tgtEl>
                                          <p:spTgt spid="52"/>
                                        </p:tgtEl>
                                      </p:cBhvr>
                                    </p:animEffect>
                                  </p:childTnLst>
                                </p:cTn>
                              </p:par>
                              <p:par>
                                <p:cTn fill="hold" nodeType="withEffect" presetClass="entr" presetID="10" presetSubtype="0">
                                  <p:stCondLst>
                                    <p:cond delay="80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par>
                                <p:cTn fill="hold" nodeType="withEffect" presetClass="entr" presetID="10" presetSubtype="0">
                                  <p:stCondLst>
                                    <p:cond delay="100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par>
                                <p:cTn fill="hold" nodeType="withEffect" presetClass="entr" presetID="10" presetSubtype="0">
                                  <p:stCondLst>
                                    <p:cond delay="100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par>
                                <p:cTn fill="hold" nodeType="withEffect" presetClass="entr" presetID="10" presetSubtype="0">
                                  <p:stCondLst>
                                    <p:cond delay="600"/>
                                  </p:stCondLst>
                                  <p:childTnLst>
                                    <p:set>
                                      <p:cBhvr>
                                        <p:cTn dur="1" fill="hold">
                                          <p:stCondLst>
                                            <p:cond delay="0"/>
                                          </p:stCondLst>
                                        </p:cTn>
                                        <p:tgtEl>
                                          <p:spTgt spid="64"/>
                                        </p:tgtEl>
                                        <p:attrNameLst>
                                          <p:attrName>style.visibility</p:attrName>
                                        </p:attrNameLst>
                                      </p:cBhvr>
                                      <p:to>
                                        <p:strVal val="visible"/>
                                      </p:to>
                                    </p:set>
                                    <p:animEffect filter="fade" transition="in">
                                      <p:cBhvr>
                                        <p:cTn dur="5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grpSp>
        <p:nvGrpSpPr>
          <p:cNvPr id="331" name="Google Shape;331;p20"/>
          <p:cNvGrpSpPr/>
          <p:nvPr/>
        </p:nvGrpSpPr>
        <p:grpSpPr>
          <a:xfrm>
            <a:off x="10234816" y="287451"/>
            <a:ext cx="1634938" cy="327259"/>
            <a:chOff x="3815761" y="2425686"/>
            <a:chExt cx="5938661" cy="1188720"/>
          </a:xfrm>
        </p:grpSpPr>
        <p:pic>
          <p:nvPicPr>
            <p:cNvPr id="332" name="Google Shape;332;p20"/>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333" name="Google Shape;333;p20"/>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334" name="Google Shape;334;p20"/>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5" name="Google Shape;335;p20"/>
          <p:cNvSpPr txBox="1"/>
          <p:nvPr/>
        </p:nvSpPr>
        <p:spPr>
          <a:xfrm>
            <a:off x="955040" y="1762658"/>
            <a:ext cx="3367153" cy="24314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1" i="0" lang="en-US" sz="3800" u="none" cap="none" strike="noStrike">
                <a:solidFill>
                  <a:schemeClr val="lt1"/>
                </a:solidFill>
                <a:latin typeface="Open Sans"/>
                <a:ea typeface="Open Sans"/>
                <a:cs typeface="Open Sans"/>
                <a:sym typeface="Open Sans"/>
              </a:rPr>
              <a:t>CPVS™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800"/>
              <a:buFont typeface="Open Sans"/>
              <a:buNone/>
            </a:pPr>
            <a:r>
              <a:rPr b="0" i="0" lang="en-US" sz="3800" u="none" cap="none" strike="noStrike">
                <a:solidFill>
                  <a:schemeClr val="lt1"/>
                </a:solidFill>
                <a:latin typeface="Open Sans"/>
                <a:ea typeface="Open Sans"/>
                <a:cs typeface="Open Sans"/>
                <a:sym typeface="Open Sans"/>
              </a:rPr>
              <a:t>Pro Forma Capital &amp; Cash Flow</a:t>
            </a:r>
            <a:endParaRPr b="1" i="0" sz="3800" u="none" cap="none" strike="noStrike">
              <a:solidFill>
                <a:schemeClr val="lt1"/>
              </a:solidFill>
              <a:latin typeface="Open Sans"/>
              <a:ea typeface="Open Sans"/>
              <a:cs typeface="Open Sans"/>
              <a:sym typeface="Open Sans"/>
            </a:endParaRPr>
          </a:p>
        </p:txBody>
      </p:sp>
      <p:sp>
        <p:nvSpPr>
          <p:cNvPr id="336" name="Google Shape;336;p20"/>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7" name="Google Shape;337;p20"/>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338" name="Google Shape;338;p20"/>
          <p:cNvSpPr/>
          <p:nvPr/>
        </p:nvSpPr>
        <p:spPr>
          <a:xfrm>
            <a:off x="1052406" y="4884319"/>
            <a:ext cx="2181550" cy="668223"/>
          </a:xfrm>
          <a:prstGeom prst="roundRect">
            <a:avLst>
              <a:gd fmla="val 50000" name="adj"/>
            </a:avLst>
          </a:prstGeom>
          <a:solidFill>
            <a:schemeClr val="lt1"/>
          </a:solidFill>
          <a:ln>
            <a:noFill/>
          </a:ln>
          <a:effectLst>
            <a:outerShdw blurRad="88900" rotWithShape="0" algn="tl" dir="2700000" dist="38100">
              <a:srgbClr val="000000">
                <a:alpha val="1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9A161"/>
                </a:solidFill>
                <a:latin typeface="Calibri"/>
                <a:ea typeface="Calibri"/>
                <a:cs typeface="Calibri"/>
                <a:sym typeface="Calibri"/>
              </a:rPr>
              <a:t>View / Download</a:t>
            </a:r>
            <a:endParaRPr b="1" i="0" sz="1400" u="none" cap="none" strike="noStrike">
              <a:solidFill>
                <a:srgbClr val="29A161"/>
              </a:solidFill>
              <a:latin typeface="Calibri"/>
              <a:ea typeface="Calibri"/>
              <a:cs typeface="Calibri"/>
              <a:sym typeface="Calibri"/>
            </a:endParaRPr>
          </a:p>
        </p:txBody>
      </p:sp>
      <p:sp>
        <p:nvSpPr>
          <p:cNvPr id="339" name="Google Shape;339;p20"/>
          <p:cNvSpPr txBox="1"/>
          <p:nvPr/>
        </p:nvSpPr>
        <p:spPr>
          <a:xfrm>
            <a:off x="5458694" y="1708819"/>
            <a:ext cx="6150409" cy="3035831"/>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Our pro forma capital &amp; cash flow analysis lays out the timeline of expenses and anticipated investment inflows to support your cash flow planning. </a:t>
            </a:r>
            <a:endParaRPr b="0" i="0" sz="1400" u="none" cap="none" strike="noStrike">
              <a:solidFill>
                <a:srgbClr val="000000"/>
              </a:solidFill>
              <a:latin typeface="Arial"/>
              <a:ea typeface="Arial"/>
              <a:cs typeface="Arial"/>
              <a:sym typeface="Arial"/>
            </a:endParaRPr>
          </a:p>
          <a:p>
            <a:pPr indent="0" lvl="1" marL="0" marR="0" rtl="0" algn="l">
              <a:lnSpc>
                <a:spcPct val="120000"/>
              </a:lnSpc>
              <a:spcBef>
                <a:spcPts val="1200"/>
              </a:spcBef>
              <a:spcAft>
                <a:spcPts val="0"/>
              </a:spcAft>
              <a:buClr>
                <a:srgbClr val="000000"/>
              </a:buClr>
              <a:buSzPts val="1800"/>
              <a:buFont typeface="Arial"/>
              <a:buNone/>
            </a:pPr>
            <a:r>
              <a:t/>
            </a:r>
            <a:endParaRPr b="1" i="0" sz="1800" u="none" cap="none" strike="noStrike">
              <a:solidFill>
                <a:srgbClr val="3F3F3F"/>
              </a:solidFill>
              <a:latin typeface="Open Sans"/>
              <a:ea typeface="Open Sans"/>
              <a:cs typeface="Open Sans"/>
              <a:sym typeface="Open Sans"/>
            </a:endParaRPr>
          </a:p>
          <a:p>
            <a:pPr indent="0" lvl="1" marL="0" marR="0" rtl="0" algn="l">
              <a:lnSpc>
                <a:spcPct val="120000"/>
              </a:lnSpc>
              <a:spcBef>
                <a:spcPts val="1200"/>
              </a:spcBef>
              <a:spcAft>
                <a:spcPts val="0"/>
              </a:spcAft>
              <a:buClr>
                <a:srgbClr val="000000"/>
              </a:buClr>
              <a:buSzPts val="1800"/>
              <a:buFont typeface="Arial"/>
              <a:buNone/>
            </a:pPr>
            <a:r>
              <a:rPr b="0" i="0" lang="en-US" sz="1800" u="none" cap="none" strike="noStrike">
                <a:solidFill>
                  <a:srgbClr val="3F3F3F"/>
                </a:solidFill>
                <a:latin typeface="Open Sans"/>
                <a:ea typeface="Open Sans"/>
                <a:cs typeface="Open Sans"/>
                <a:sym typeface="Open Sans"/>
              </a:rPr>
              <a:t>A significant advantage of the Reg A+ approach is that most investors pay with a credit or debit card, and inflows can be swept into your account as they come 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pSp>
        <p:nvGrpSpPr>
          <p:cNvPr id="344" name="Google Shape;344;g13650eda7ca_1_162"/>
          <p:cNvGrpSpPr/>
          <p:nvPr/>
        </p:nvGrpSpPr>
        <p:grpSpPr>
          <a:xfrm>
            <a:off x="10234800" y="287442"/>
            <a:ext cx="1634913" cy="327255"/>
            <a:chOff x="3815761" y="2425686"/>
            <a:chExt cx="5938661" cy="1188721"/>
          </a:xfrm>
        </p:grpSpPr>
        <p:pic>
          <p:nvPicPr>
            <p:cNvPr id="345" name="Google Shape;345;g13650eda7ca_1_162"/>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346" name="Google Shape;346;g13650eda7ca_1_162"/>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347" name="Google Shape;347;g13650eda7ca_1_162"/>
          <p:cNvSpPr/>
          <p:nvPr/>
        </p:nvSpPr>
        <p:spPr>
          <a:xfrm rot="5400000">
            <a:off x="11105815" y="529305"/>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g13650eda7ca_1_162"/>
          <p:cNvSpPr/>
          <p:nvPr/>
        </p:nvSpPr>
        <p:spPr>
          <a:xfrm>
            <a:off x="415765" y="5531071"/>
            <a:ext cx="45600" cy="640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9" name="Google Shape;349;g13650eda7ca_1_162"/>
          <p:cNvSpPr txBox="1"/>
          <p:nvPr/>
        </p:nvSpPr>
        <p:spPr>
          <a:xfrm flipH="1" rot="-5400000">
            <a:off x="-402330" y="4498666"/>
            <a:ext cx="165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350" name="Google Shape;350;g13650eda7ca_1_162"/>
          <p:cNvSpPr txBox="1"/>
          <p:nvPr/>
        </p:nvSpPr>
        <p:spPr>
          <a:xfrm>
            <a:off x="740549" y="2295450"/>
            <a:ext cx="38424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800"/>
              <a:buFont typeface="Open Sans"/>
              <a:buNone/>
            </a:pPr>
            <a:r>
              <a:rPr b="1" lang="en-US" sz="4800">
                <a:solidFill>
                  <a:schemeClr val="lt1"/>
                </a:solidFill>
                <a:latin typeface="Open Sans"/>
                <a:ea typeface="Open Sans"/>
                <a:cs typeface="Open Sans"/>
                <a:sym typeface="Open Sans"/>
              </a:rPr>
              <a:t>SEC </a:t>
            </a:r>
            <a:endParaRPr b="1" sz="48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chemeClr val="lt1"/>
              </a:buClr>
              <a:buSzPts val="4800"/>
              <a:buFont typeface="Open Sans"/>
              <a:buNone/>
            </a:pPr>
            <a:r>
              <a:rPr b="1" lang="en-US" sz="4800">
                <a:solidFill>
                  <a:schemeClr val="lt1"/>
                </a:solidFill>
                <a:latin typeface="Open Sans"/>
                <a:ea typeface="Open Sans"/>
                <a:cs typeface="Open Sans"/>
                <a:sym typeface="Open Sans"/>
              </a:rPr>
              <a:t>Filing &amp; Offering Preparation</a:t>
            </a:r>
            <a:endParaRPr b="1" sz="4800">
              <a:solidFill>
                <a:schemeClr val="lt1"/>
              </a:solidFill>
              <a:latin typeface="Open Sans"/>
              <a:ea typeface="Open Sans"/>
              <a:cs typeface="Open Sans"/>
              <a:sym typeface="Open Sans"/>
            </a:endParaRPr>
          </a:p>
        </p:txBody>
      </p:sp>
      <p:sp>
        <p:nvSpPr>
          <p:cNvPr id="351" name="Google Shape;351;g13650eda7ca_1_162"/>
          <p:cNvSpPr txBox="1"/>
          <p:nvPr/>
        </p:nvSpPr>
        <p:spPr>
          <a:xfrm>
            <a:off x="5503800" y="2424125"/>
            <a:ext cx="3225600" cy="4439100"/>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23 Years in Business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5,500 Securities Offerings Prepared </a:t>
            </a:r>
            <a:endParaRPr>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RegD, RegCF &amp; RegA+ Offering Preparations</a:t>
            </a:r>
            <a:endParaRPr>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Open Sans"/>
              <a:buChar char="•"/>
            </a:pPr>
            <a:r>
              <a:rPr lang="en-US">
                <a:solidFill>
                  <a:srgbClr val="222222"/>
                </a:solidFill>
                <a:highlight>
                  <a:srgbClr val="FFFFFF"/>
                </a:highlight>
                <a:latin typeface="Open Sans"/>
                <a:ea typeface="Open Sans"/>
                <a:cs typeface="Open Sans"/>
                <a:sym typeface="Open Sans"/>
              </a:rPr>
              <a:t>SEC Filing Preparation and Investor Web Portal Builds with KoreConX Integrations all under one roof</a:t>
            </a:r>
            <a:endParaRPr>
              <a:solidFill>
                <a:srgbClr val="222222"/>
              </a:solidFill>
              <a:highlight>
                <a:srgbClr val="FFFFFF"/>
              </a:highlight>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Open Sans"/>
              <a:buChar char="•"/>
            </a:pPr>
            <a:r>
              <a:rPr lang="en-US">
                <a:solidFill>
                  <a:srgbClr val="222222"/>
                </a:solidFill>
                <a:highlight>
                  <a:srgbClr val="FFFFFF"/>
                </a:highlight>
                <a:latin typeface="Open Sans"/>
                <a:ea typeface="Open Sans"/>
                <a:cs typeface="Open Sans"/>
                <a:sym typeface="Open Sans"/>
              </a:rPr>
              <a:t>80% of submitted Reg A+ Form 1A are SEC “no comment” reducing SEC qualification timeframes for the client</a:t>
            </a:r>
            <a:endParaRPr>
              <a:solidFill>
                <a:srgbClr val="222222"/>
              </a:solidFill>
              <a:highlight>
                <a:srgbClr val="FFFFFF"/>
              </a:highlight>
              <a:latin typeface="Open Sans"/>
              <a:ea typeface="Open Sans"/>
              <a:cs typeface="Open Sans"/>
              <a:sym typeface="Open Sans"/>
            </a:endParaRPr>
          </a:p>
          <a:p>
            <a:pPr indent="0" lvl="0" marL="914400" marR="0" rtl="0" algn="l">
              <a:lnSpc>
                <a:spcPct val="120000"/>
              </a:lnSpc>
              <a:spcBef>
                <a:spcPts val="1200"/>
              </a:spcBef>
              <a:spcAft>
                <a:spcPts val="0"/>
              </a:spcAft>
              <a:buNone/>
            </a:pPr>
            <a:r>
              <a:t/>
            </a:r>
            <a:endParaRPr>
              <a:solidFill>
                <a:schemeClr val="dk1"/>
              </a:solidFill>
              <a:latin typeface="Open Sans"/>
              <a:ea typeface="Open Sans"/>
              <a:cs typeface="Open Sans"/>
              <a:sym typeface="Open Sans"/>
            </a:endParaRPr>
          </a:p>
        </p:txBody>
      </p:sp>
      <p:sp>
        <p:nvSpPr>
          <p:cNvPr id="352" name="Google Shape;352;g13650eda7ca_1_162"/>
          <p:cNvSpPr txBox="1"/>
          <p:nvPr/>
        </p:nvSpPr>
        <p:spPr>
          <a:xfrm>
            <a:off x="8873550" y="2423425"/>
            <a:ext cx="3267300" cy="4075800"/>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400"/>
              <a:buFont typeface="Open Sans"/>
              <a:buChar char="•"/>
            </a:pPr>
            <a:r>
              <a:rPr lang="en-US">
                <a:latin typeface="Open Sans"/>
                <a:ea typeface="Open Sans"/>
                <a:cs typeface="Open Sans"/>
                <a:sym typeface="Open Sans"/>
              </a:rPr>
              <a:t>Fixed Rate Rees for RegD, RegCF and RegA+ Offerings</a:t>
            </a:r>
            <a:endParaRPr i="0" sz="1400" u="none" cap="none" strike="noStrike">
              <a:solidFill>
                <a:srgbClr val="000000"/>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Open Sans"/>
              <a:buChar char="•"/>
            </a:pPr>
            <a:r>
              <a:rPr lang="en-US">
                <a:solidFill>
                  <a:schemeClr val="dk1"/>
                </a:solidFill>
                <a:latin typeface="Open Sans"/>
                <a:ea typeface="Open Sans"/>
                <a:cs typeface="Open Sans"/>
                <a:sym typeface="Open Sans"/>
              </a:rPr>
              <a:t>In house EDGAR Filing Conversions</a:t>
            </a:r>
            <a:endParaRPr i="0" sz="1400" u="none" cap="none" strike="noStrike">
              <a:solidFill>
                <a:srgbClr val="000000"/>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Open Sans"/>
              <a:buChar char="•"/>
            </a:pPr>
            <a:r>
              <a:rPr lang="en-US">
                <a:solidFill>
                  <a:schemeClr val="dk1"/>
                </a:solidFill>
                <a:latin typeface="Open Sans"/>
                <a:ea typeface="Open Sans"/>
                <a:cs typeface="Open Sans"/>
                <a:sym typeface="Open Sans"/>
              </a:rPr>
              <a:t>800 Firm FINRA Broker-dealer community</a:t>
            </a:r>
            <a:endParaRPr>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Open Sans"/>
              <a:buChar char="•"/>
            </a:pPr>
            <a:r>
              <a:rPr lang="en-US">
                <a:solidFill>
                  <a:srgbClr val="222222"/>
                </a:solidFill>
                <a:highlight>
                  <a:srgbClr val="FFFFFF"/>
                </a:highlight>
                <a:latin typeface="Open Sans"/>
                <a:ea typeface="Open Sans"/>
                <a:cs typeface="Open Sans"/>
                <a:sym typeface="Open Sans"/>
              </a:rPr>
              <a:t>Quarterback Approach to Offering Preparation to Provide Maximum Efficiency for the Client</a:t>
            </a:r>
            <a:endParaRPr>
              <a:solidFill>
                <a:srgbClr val="222222"/>
              </a:solidFill>
              <a:highlight>
                <a:srgbClr val="FFFFFF"/>
              </a:highlight>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Open Sans"/>
              <a:buChar char="•"/>
            </a:pPr>
            <a:r>
              <a:rPr lang="en-US">
                <a:solidFill>
                  <a:srgbClr val="222222"/>
                </a:solidFill>
                <a:highlight>
                  <a:srgbClr val="FFFFFF"/>
                </a:highlight>
                <a:latin typeface="Open Sans"/>
                <a:ea typeface="Open Sans"/>
                <a:cs typeface="Open Sans"/>
                <a:sym typeface="Open Sans"/>
              </a:rPr>
              <a:t>100% success track record on Reg A+ filing qualifications</a:t>
            </a:r>
            <a:endParaRPr>
              <a:solidFill>
                <a:srgbClr val="222222"/>
              </a:solidFill>
              <a:highlight>
                <a:srgbClr val="FFFFFF"/>
              </a:highlight>
              <a:latin typeface="Open Sans"/>
              <a:ea typeface="Open Sans"/>
              <a:cs typeface="Open Sans"/>
              <a:sym typeface="Open Sans"/>
            </a:endParaRPr>
          </a:p>
          <a:p>
            <a:pPr indent="0" lvl="0" marL="914400" marR="0" rtl="0" algn="l">
              <a:lnSpc>
                <a:spcPct val="120000"/>
              </a:lnSpc>
              <a:spcBef>
                <a:spcPts val="1200"/>
              </a:spcBef>
              <a:spcAft>
                <a:spcPts val="0"/>
              </a:spcAft>
              <a:buNone/>
            </a:pPr>
            <a:r>
              <a:t/>
            </a:r>
            <a:endParaRPr>
              <a:solidFill>
                <a:srgbClr val="222222"/>
              </a:solidFill>
              <a:highlight>
                <a:srgbClr val="FFFFFF"/>
              </a:highlight>
              <a:latin typeface="Open Sans"/>
              <a:ea typeface="Open Sans"/>
              <a:cs typeface="Open Sans"/>
              <a:sym typeface="Open Sans"/>
            </a:endParaRPr>
          </a:p>
          <a:p>
            <a:pPr indent="-82550" lvl="1" marL="171450" marR="0" rtl="0" algn="l">
              <a:lnSpc>
                <a:spcPct val="120000"/>
              </a:lnSpc>
              <a:spcBef>
                <a:spcPts val="1200"/>
              </a:spcBef>
              <a:spcAft>
                <a:spcPts val="0"/>
              </a:spcAft>
              <a:buClr>
                <a:srgbClr val="29A161"/>
              </a:buClr>
              <a:buSzPts val="1400"/>
              <a:buFont typeface="Arial"/>
              <a:buNone/>
            </a:pPr>
            <a:r>
              <a:t/>
            </a:r>
            <a:endParaRPr i="0" sz="1400" u="none" cap="none" strike="noStrike">
              <a:solidFill>
                <a:schemeClr val="dk1"/>
              </a:solidFill>
              <a:latin typeface="Open Sans"/>
              <a:ea typeface="Open Sans"/>
              <a:cs typeface="Open Sans"/>
              <a:sym typeface="Open Sans"/>
            </a:endParaRPr>
          </a:p>
        </p:txBody>
      </p:sp>
      <p:pic>
        <p:nvPicPr>
          <p:cNvPr id="353" name="Google Shape;353;g13650eda7ca_1_162"/>
          <p:cNvPicPr preferRelativeResize="0"/>
          <p:nvPr/>
        </p:nvPicPr>
        <p:blipFill>
          <a:blip r:embed="rId5">
            <a:alphaModFix/>
          </a:blip>
          <a:stretch>
            <a:fillRect/>
          </a:stretch>
        </p:blipFill>
        <p:spPr>
          <a:xfrm>
            <a:off x="5606375" y="1402314"/>
            <a:ext cx="3267176" cy="55331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grpSp>
        <p:nvGrpSpPr>
          <p:cNvPr id="358" name="Google Shape;358;g13650eda7ca_1_175"/>
          <p:cNvGrpSpPr/>
          <p:nvPr/>
        </p:nvGrpSpPr>
        <p:grpSpPr>
          <a:xfrm>
            <a:off x="10234800" y="287442"/>
            <a:ext cx="1634913" cy="327255"/>
            <a:chOff x="3815761" y="2425686"/>
            <a:chExt cx="5938661" cy="1188721"/>
          </a:xfrm>
        </p:grpSpPr>
        <p:pic>
          <p:nvPicPr>
            <p:cNvPr id="359" name="Google Shape;359;g13650eda7ca_1_175"/>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360" name="Google Shape;360;g13650eda7ca_1_175"/>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361" name="Google Shape;361;g13650eda7ca_1_175"/>
          <p:cNvSpPr/>
          <p:nvPr/>
        </p:nvSpPr>
        <p:spPr>
          <a:xfrm rot="5400000">
            <a:off x="11105815" y="529305"/>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g13650eda7ca_1_175"/>
          <p:cNvSpPr/>
          <p:nvPr/>
        </p:nvSpPr>
        <p:spPr>
          <a:xfrm>
            <a:off x="415765" y="5531071"/>
            <a:ext cx="45600" cy="640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3" name="Google Shape;363;g13650eda7ca_1_175"/>
          <p:cNvSpPr txBox="1"/>
          <p:nvPr/>
        </p:nvSpPr>
        <p:spPr>
          <a:xfrm flipH="1" rot="-5400000">
            <a:off x="-402330" y="4498666"/>
            <a:ext cx="165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364" name="Google Shape;364;g13650eda7ca_1_175"/>
          <p:cNvSpPr txBox="1"/>
          <p:nvPr/>
        </p:nvSpPr>
        <p:spPr>
          <a:xfrm>
            <a:off x="1054706" y="2412929"/>
            <a:ext cx="3367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800"/>
              <a:buFont typeface="Open Sans"/>
              <a:buNone/>
            </a:pPr>
            <a:r>
              <a:rPr b="1" lang="en-US" sz="4800">
                <a:solidFill>
                  <a:schemeClr val="lt1"/>
                </a:solidFill>
                <a:latin typeface="Open Sans"/>
                <a:ea typeface="Open Sans"/>
                <a:cs typeface="Open Sans"/>
                <a:sym typeface="Open Sans"/>
              </a:rPr>
              <a:t>Audit</a:t>
            </a:r>
            <a:endParaRPr b="1" sz="4800">
              <a:solidFill>
                <a:schemeClr val="lt1"/>
              </a:solidFill>
              <a:latin typeface="Open Sans"/>
              <a:ea typeface="Open Sans"/>
              <a:cs typeface="Open Sans"/>
              <a:sym typeface="Open Sans"/>
            </a:endParaRPr>
          </a:p>
        </p:txBody>
      </p:sp>
      <p:sp>
        <p:nvSpPr>
          <p:cNvPr id="365" name="Google Shape;365;g13650eda7ca_1_175"/>
          <p:cNvSpPr txBox="1"/>
          <p:nvPr/>
        </p:nvSpPr>
        <p:spPr>
          <a:xfrm>
            <a:off x="5503792" y="2805135"/>
            <a:ext cx="3162900" cy="2782800"/>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CPA Firm</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Assurance, Tax, Advisory</a:t>
            </a:r>
            <a:endParaRPr b="0" i="0" sz="1400" u="none" cap="none" strike="noStrike">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40+ RegA+ Audits 2021</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chemeClr val="dk1"/>
              </a:solidFill>
              <a:latin typeface="Open Sans"/>
              <a:ea typeface="Open Sans"/>
              <a:cs typeface="Open Sans"/>
              <a:sym typeface="Open Sans"/>
            </a:endParaRPr>
          </a:p>
        </p:txBody>
      </p:sp>
      <p:sp>
        <p:nvSpPr>
          <p:cNvPr id="366" name="Google Shape;366;g13650eda7ca_1_175"/>
          <p:cNvSpPr txBox="1"/>
          <p:nvPr/>
        </p:nvSpPr>
        <p:spPr>
          <a:xfrm>
            <a:off x="8873549" y="2804429"/>
            <a:ext cx="2263800" cy="3607800"/>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400"/>
              <a:buFont typeface="Arial"/>
              <a:buChar char="•"/>
            </a:pPr>
            <a:r>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rgbClr val="000000"/>
              </a:solidFill>
              <a:latin typeface="Arial"/>
              <a:ea typeface="Arial"/>
              <a:cs typeface="Arial"/>
              <a:sym typeface="Arial"/>
            </a:endParaRPr>
          </a:p>
          <a:p>
            <a:pPr indent="-82550" lvl="1" marL="171450" marR="0" rtl="0" algn="l">
              <a:lnSpc>
                <a:spcPct val="120000"/>
              </a:lnSpc>
              <a:spcBef>
                <a:spcPts val="1200"/>
              </a:spcBef>
              <a:spcAft>
                <a:spcPts val="0"/>
              </a:spcAft>
              <a:buClr>
                <a:srgbClr val="29A161"/>
              </a:buClr>
              <a:buSzPts val="1400"/>
              <a:buFont typeface="Arial"/>
              <a:buNone/>
            </a:pPr>
            <a:r>
              <a:t/>
            </a:r>
            <a:endParaRPr b="0" i="0" sz="1400" u="none" cap="none" strike="noStrike">
              <a:solidFill>
                <a:schemeClr val="dk1"/>
              </a:solidFill>
              <a:latin typeface="Open Sans"/>
              <a:ea typeface="Open Sans"/>
              <a:cs typeface="Open Sans"/>
              <a:sym typeface="Open Sans"/>
            </a:endParaRPr>
          </a:p>
        </p:txBody>
      </p:sp>
      <p:pic>
        <p:nvPicPr>
          <p:cNvPr id="367" name="Google Shape;367;g13650eda7ca_1_175"/>
          <p:cNvPicPr preferRelativeResize="0"/>
          <p:nvPr/>
        </p:nvPicPr>
        <p:blipFill>
          <a:blip r:embed="rId5">
            <a:alphaModFix/>
          </a:blip>
          <a:stretch>
            <a:fillRect/>
          </a:stretch>
        </p:blipFill>
        <p:spPr>
          <a:xfrm>
            <a:off x="5572850" y="1384875"/>
            <a:ext cx="3390188" cy="516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13650eda7ca_1_188"/>
          <p:cNvSpPr txBox="1"/>
          <p:nvPr/>
        </p:nvSpPr>
        <p:spPr>
          <a:xfrm>
            <a:off x="5503793" y="1439639"/>
            <a:ext cx="5885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2400"/>
              <a:buFont typeface="Open Sans"/>
              <a:buNone/>
            </a:pPr>
            <a:r>
              <a:rPr b="1" lang="en-US" sz="2400">
                <a:solidFill>
                  <a:srgbClr val="3F3F3F"/>
                </a:solidFill>
                <a:latin typeface="Open Sans"/>
                <a:ea typeface="Open Sans"/>
                <a:cs typeface="Open Sans"/>
                <a:sym typeface="Open Sans"/>
              </a:rPr>
              <a:t>FINRA Broker-Dealers</a:t>
            </a:r>
            <a:endParaRPr b="0" i="0" sz="1400" u="none" cap="none" strike="noStrike">
              <a:solidFill>
                <a:srgbClr val="000000"/>
              </a:solidFill>
              <a:latin typeface="Arial"/>
              <a:ea typeface="Arial"/>
              <a:cs typeface="Arial"/>
              <a:sym typeface="Arial"/>
            </a:endParaRPr>
          </a:p>
        </p:txBody>
      </p:sp>
      <p:grpSp>
        <p:nvGrpSpPr>
          <p:cNvPr id="373" name="Google Shape;373;g13650eda7ca_1_188"/>
          <p:cNvGrpSpPr/>
          <p:nvPr/>
        </p:nvGrpSpPr>
        <p:grpSpPr>
          <a:xfrm>
            <a:off x="10234800" y="287442"/>
            <a:ext cx="1634913" cy="327255"/>
            <a:chOff x="3815761" y="2425686"/>
            <a:chExt cx="5938661" cy="1188721"/>
          </a:xfrm>
        </p:grpSpPr>
        <p:pic>
          <p:nvPicPr>
            <p:cNvPr id="374" name="Google Shape;374;g13650eda7ca_1_188"/>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375" name="Google Shape;375;g13650eda7ca_1_188"/>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376" name="Google Shape;376;g13650eda7ca_1_188"/>
          <p:cNvSpPr/>
          <p:nvPr/>
        </p:nvSpPr>
        <p:spPr>
          <a:xfrm rot="5400000">
            <a:off x="11105815" y="529305"/>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7" name="Google Shape;377;g13650eda7ca_1_188"/>
          <p:cNvSpPr/>
          <p:nvPr/>
        </p:nvSpPr>
        <p:spPr>
          <a:xfrm>
            <a:off x="415765" y="5531071"/>
            <a:ext cx="45600" cy="640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8" name="Google Shape;378;g13650eda7ca_1_188"/>
          <p:cNvSpPr txBox="1"/>
          <p:nvPr/>
        </p:nvSpPr>
        <p:spPr>
          <a:xfrm flipH="1" rot="-5400000">
            <a:off x="-402330" y="4498666"/>
            <a:ext cx="165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379" name="Google Shape;379;g13650eda7ca_1_188"/>
          <p:cNvSpPr txBox="1"/>
          <p:nvPr/>
        </p:nvSpPr>
        <p:spPr>
          <a:xfrm>
            <a:off x="318425" y="2412925"/>
            <a:ext cx="46605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800"/>
              <a:buFont typeface="Open Sans"/>
              <a:buNone/>
            </a:pPr>
            <a:r>
              <a:rPr b="1" lang="en-US" sz="4800">
                <a:solidFill>
                  <a:schemeClr val="lt1"/>
                </a:solidFill>
                <a:latin typeface="Open Sans"/>
                <a:ea typeface="Open Sans"/>
                <a:cs typeface="Open Sans"/>
                <a:sym typeface="Open Sans"/>
              </a:rPr>
              <a:t>FINRA Broker-Dealer</a:t>
            </a:r>
            <a:endParaRPr b="1" sz="4800">
              <a:solidFill>
                <a:schemeClr val="lt1"/>
              </a:solidFill>
              <a:latin typeface="Open Sans"/>
              <a:ea typeface="Open Sans"/>
              <a:cs typeface="Open Sans"/>
              <a:sym typeface="Open Sans"/>
            </a:endParaRPr>
          </a:p>
        </p:txBody>
      </p:sp>
      <p:sp>
        <p:nvSpPr>
          <p:cNvPr id="380" name="Google Shape;380;g13650eda7ca_1_188"/>
          <p:cNvSpPr txBox="1"/>
          <p:nvPr/>
        </p:nvSpPr>
        <p:spPr>
          <a:xfrm>
            <a:off x="5503792" y="2805135"/>
            <a:ext cx="3162900" cy="3817200"/>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Registered in All 50 States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Experience Compliance Teams</a:t>
            </a:r>
            <a:endParaRPr b="0" i="0" sz="1400" u="none" cap="none" strike="noStrike">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Role in Offering</a:t>
            </a:r>
            <a:endParaRPr>
              <a:solidFill>
                <a:schemeClr val="dk1"/>
              </a:solidFill>
              <a:latin typeface="Open Sans"/>
              <a:ea typeface="Open Sans"/>
              <a:cs typeface="Open Sans"/>
              <a:sym typeface="Open Sans"/>
            </a:endParaRPr>
          </a:p>
          <a:p>
            <a:pPr indent="-317500" lvl="2" marL="1371600" marR="0" rtl="0" algn="l">
              <a:lnSpc>
                <a:spcPct val="120000"/>
              </a:lnSpc>
              <a:spcBef>
                <a:spcPts val="120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Broker-Dealer of Record</a:t>
            </a:r>
            <a:endParaRPr>
              <a:solidFill>
                <a:schemeClr val="dk1"/>
              </a:solidFill>
              <a:latin typeface="Open Sans"/>
              <a:ea typeface="Open Sans"/>
              <a:cs typeface="Open Sans"/>
              <a:sym typeface="Open Sans"/>
            </a:endParaRPr>
          </a:p>
          <a:p>
            <a:pPr indent="-317500" lvl="2" marL="1371600" marR="0" rtl="0" algn="l">
              <a:lnSpc>
                <a:spcPct val="120000"/>
              </a:lnSpc>
              <a:spcBef>
                <a:spcPts val="120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Bro-Dealer with compliant call center</a:t>
            </a:r>
            <a:endParaRPr>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Provide different levels of service 1%-3%</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Each offering is different </a:t>
            </a:r>
            <a:endParaRPr b="0" i="0" sz="1400" u="none" cap="none" strike="noStrike">
              <a:solidFill>
                <a:schemeClr val="dk1"/>
              </a:solidFill>
              <a:latin typeface="Open Sans"/>
              <a:ea typeface="Open Sans"/>
              <a:cs typeface="Open Sans"/>
              <a:sym typeface="Open Sans"/>
            </a:endParaRPr>
          </a:p>
        </p:txBody>
      </p:sp>
      <p:sp>
        <p:nvSpPr>
          <p:cNvPr id="381" name="Google Shape;381;g13650eda7ca_1_188"/>
          <p:cNvSpPr txBox="1"/>
          <p:nvPr/>
        </p:nvSpPr>
        <p:spPr>
          <a:xfrm>
            <a:off x="8873549" y="2804429"/>
            <a:ext cx="2263800" cy="3041400"/>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Bridge Funding Raise</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b="0" i="0" lang="en-US" sz="1400" u="none" cap="none" strike="noStrike">
                <a:solidFill>
                  <a:schemeClr val="dk1"/>
                </a:solidFill>
                <a:latin typeface="Open Sans"/>
                <a:ea typeface="Open Sans"/>
                <a:cs typeface="Open Sans"/>
                <a:sym typeface="Open Sans"/>
              </a:rPr>
              <a:t>Regulation A+ Raise</a:t>
            </a:r>
            <a:endParaRPr b="0" i="0" sz="1400" u="none" cap="none" strike="noStrike">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Regulation CF</a:t>
            </a:r>
            <a:endParaRPr>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Regulation D</a:t>
            </a:r>
            <a:endParaRPr>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Secondary Market Trading</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t/>
            </a:r>
            <a:endParaRPr b="0" i="0" sz="1400" u="none" cap="none" strike="noStrike">
              <a:solidFill>
                <a:srgbClr val="000000"/>
              </a:solidFill>
              <a:latin typeface="Arial"/>
              <a:ea typeface="Arial"/>
              <a:cs typeface="Arial"/>
              <a:sym typeface="Arial"/>
            </a:endParaRPr>
          </a:p>
          <a:p>
            <a:pPr indent="-82550" lvl="1" marL="171450" marR="0" rtl="0" algn="l">
              <a:lnSpc>
                <a:spcPct val="120000"/>
              </a:lnSpc>
              <a:spcBef>
                <a:spcPts val="1200"/>
              </a:spcBef>
              <a:spcAft>
                <a:spcPts val="0"/>
              </a:spcAft>
              <a:buClr>
                <a:srgbClr val="29A161"/>
              </a:buClr>
              <a:buSzPts val="1400"/>
              <a:buFont typeface="Arial"/>
              <a:buNone/>
            </a:pPr>
            <a:r>
              <a:t/>
            </a:r>
            <a:endParaRPr b="0" i="0" sz="1400" u="none" cap="none" strike="noStrike">
              <a:solidFill>
                <a:schemeClr val="dk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13650eda7ca_1_9"/>
          <p:cNvSpPr/>
          <p:nvPr/>
        </p:nvSpPr>
        <p:spPr>
          <a:xfrm>
            <a:off x="415765" y="5556209"/>
            <a:ext cx="45600" cy="640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7" name="Google Shape;387;g13650eda7ca_1_9"/>
          <p:cNvSpPr txBox="1"/>
          <p:nvPr/>
        </p:nvSpPr>
        <p:spPr>
          <a:xfrm flipH="1" rot="-5400000">
            <a:off x="-402330" y="4523804"/>
            <a:ext cx="165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grpSp>
        <p:nvGrpSpPr>
          <p:cNvPr id="388" name="Google Shape;388;g13650eda7ca_1_9"/>
          <p:cNvGrpSpPr/>
          <p:nvPr/>
        </p:nvGrpSpPr>
        <p:grpSpPr>
          <a:xfrm>
            <a:off x="10234800" y="287442"/>
            <a:ext cx="1634913" cy="327255"/>
            <a:chOff x="3815761" y="2425686"/>
            <a:chExt cx="5938661" cy="1188721"/>
          </a:xfrm>
        </p:grpSpPr>
        <p:pic>
          <p:nvPicPr>
            <p:cNvPr id="389" name="Google Shape;389;g13650eda7ca_1_9"/>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390" name="Google Shape;390;g13650eda7ca_1_9"/>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391" name="Google Shape;391;g13650eda7ca_1_9"/>
          <p:cNvSpPr/>
          <p:nvPr/>
        </p:nvSpPr>
        <p:spPr>
          <a:xfrm rot="5400000">
            <a:off x="11105815" y="529305"/>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g13650eda7ca_1_9"/>
          <p:cNvSpPr txBox="1"/>
          <p:nvPr/>
        </p:nvSpPr>
        <p:spPr>
          <a:xfrm>
            <a:off x="939010" y="3121606"/>
            <a:ext cx="3818100" cy="126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1" i="0" lang="en-US" sz="3800" u="none" cap="none" strike="noStrike">
                <a:solidFill>
                  <a:schemeClr val="lt1"/>
                </a:solidFill>
                <a:latin typeface="Open Sans"/>
                <a:ea typeface="Open Sans"/>
                <a:cs typeface="Open Sans"/>
                <a:sym typeface="Open Sans"/>
              </a:rPr>
              <a:t>Sell the Story, </a:t>
            </a:r>
            <a:r>
              <a:rPr b="0" i="0" lang="en-US" sz="3800" u="none" cap="none" strike="noStrike">
                <a:solidFill>
                  <a:schemeClr val="lt1"/>
                </a:solidFill>
                <a:latin typeface="Open Sans"/>
                <a:ea typeface="Open Sans"/>
                <a:cs typeface="Open Sans"/>
                <a:sym typeface="Open Sans"/>
              </a:rPr>
              <a:t>not the Stock</a:t>
            </a:r>
            <a:endParaRPr b="0" i="0" sz="1400" u="none" cap="none" strike="noStrike">
              <a:solidFill>
                <a:srgbClr val="000000"/>
              </a:solidFill>
              <a:latin typeface="Arial"/>
              <a:ea typeface="Arial"/>
              <a:cs typeface="Arial"/>
              <a:sym typeface="Arial"/>
            </a:endParaRPr>
          </a:p>
        </p:txBody>
      </p:sp>
      <p:sp>
        <p:nvSpPr>
          <p:cNvPr id="393" name="Google Shape;393;g13650eda7ca_1_9"/>
          <p:cNvSpPr txBox="1"/>
          <p:nvPr/>
        </p:nvSpPr>
        <p:spPr>
          <a:xfrm>
            <a:off x="5585073" y="1450097"/>
            <a:ext cx="5667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800"/>
              <a:buFont typeface="Open Sans"/>
              <a:buNone/>
            </a:pPr>
            <a:r>
              <a:rPr b="1" i="0" lang="en-US" sz="1800" u="none" cap="none" strike="noStrike">
                <a:solidFill>
                  <a:srgbClr val="3F3F3F"/>
                </a:solidFill>
                <a:latin typeface="Open Sans"/>
                <a:ea typeface="Open Sans"/>
                <a:cs typeface="Open Sans"/>
                <a:sym typeface="Open Sans"/>
              </a:rPr>
              <a:t>Effective marketing is a critical success factor for Reg A+ offerings. </a:t>
            </a:r>
            <a:endParaRPr b="0" i="0" sz="1400" u="none" cap="none" strike="noStrike">
              <a:solidFill>
                <a:srgbClr val="000000"/>
              </a:solidFill>
              <a:latin typeface="Arial"/>
              <a:ea typeface="Arial"/>
              <a:cs typeface="Arial"/>
              <a:sym typeface="Arial"/>
            </a:endParaRPr>
          </a:p>
        </p:txBody>
      </p:sp>
      <p:sp>
        <p:nvSpPr>
          <p:cNvPr id="394" name="Google Shape;394;g13650eda7ca_1_9"/>
          <p:cNvSpPr txBox="1"/>
          <p:nvPr/>
        </p:nvSpPr>
        <p:spPr>
          <a:xfrm>
            <a:off x="5605393" y="2433646"/>
            <a:ext cx="5667900" cy="3484800"/>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Non-accredited investors are different from VCs. Due diligence consists of minutes or hours, not days or weeks—a landing page, a couple of videos, and a Google search.</a:t>
            </a:r>
            <a:endParaRPr b="0" i="0" sz="1200" u="none" cap="none" strike="noStrike">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They are impact investors—what’s your “why”? How will your product make people’s lives better and change the world?</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“Sell the story, not the stock” —build your brand, don’t just promote your offering.</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Brand marketing, in combination with digital advertising, increases ROAS (Return on Ad Spend).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Reap additional benefits by raising awareness with potential customers, strategic partners, and M&amp;A opportunities.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Strong brands deliver 20% higher average market cap.</a:t>
            </a:r>
            <a:endParaRPr b="0" i="0" sz="1400" u="none" cap="none" strike="noStrike">
              <a:solidFill>
                <a:srgbClr val="000000"/>
              </a:solidFill>
              <a:latin typeface="Arial"/>
              <a:ea typeface="Arial"/>
              <a:cs typeface="Arial"/>
              <a:sym typeface="Arial"/>
            </a:endParaRPr>
          </a:p>
        </p:txBody>
      </p:sp>
      <p:grpSp>
        <p:nvGrpSpPr>
          <p:cNvPr id="395" name="Google Shape;395;g13650eda7ca_1_9"/>
          <p:cNvGrpSpPr/>
          <p:nvPr/>
        </p:nvGrpSpPr>
        <p:grpSpPr>
          <a:xfrm>
            <a:off x="1917822" y="1516860"/>
            <a:ext cx="1190942" cy="1190942"/>
            <a:chOff x="6356247" y="4561823"/>
            <a:chExt cx="752475" cy="752475"/>
          </a:xfrm>
        </p:grpSpPr>
        <p:sp>
          <p:nvSpPr>
            <p:cNvPr id="396" name="Google Shape;396;g13650eda7ca_1_9"/>
            <p:cNvSpPr/>
            <p:nvPr/>
          </p:nvSpPr>
          <p:spPr>
            <a:xfrm>
              <a:off x="6621995" y="4561823"/>
              <a:ext cx="486727" cy="485775"/>
            </a:xfrm>
            <a:custGeom>
              <a:rect b="b" l="l" r="r" t="t"/>
              <a:pathLst>
                <a:path extrusionOk="0" h="485775" w="486727">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7" name="Google Shape;397;g13650eda7ca_1_9"/>
            <p:cNvSpPr/>
            <p:nvPr/>
          </p:nvSpPr>
          <p:spPr>
            <a:xfrm>
              <a:off x="6356247" y="4590398"/>
              <a:ext cx="723900" cy="723900"/>
            </a:xfrm>
            <a:custGeom>
              <a:rect b="b" l="l" r="r" t="t"/>
              <a:pathLst>
                <a:path extrusionOk="0" h="723900" w="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8" name="Google Shape;398;g13650eda7ca_1_9"/>
            <p:cNvSpPr/>
            <p:nvPr/>
          </p:nvSpPr>
          <p:spPr>
            <a:xfrm>
              <a:off x="6489597" y="4723748"/>
              <a:ext cx="457200" cy="457200"/>
            </a:xfrm>
            <a:custGeom>
              <a:rect b="b" l="l" r="r" t="t"/>
              <a:pathLst>
                <a:path extrusionOk="0" h="457200" w="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3"/>
          <p:cNvSpPr/>
          <p:nvPr/>
        </p:nvSpPr>
        <p:spPr>
          <a:xfrm>
            <a:off x="415765" y="5556209"/>
            <a:ext cx="45600" cy="6402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4" name="Google Shape;404;p23"/>
          <p:cNvSpPr txBox="1"/>
          <p:nvPr/>
        </p:nvSpPr>
        <p:spPr>
          <a:xfrm flipH="1" rot="-5400000">
            <a:off x="-402330" y="4523804"/>
            <a:ext cx="165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9A161"/>
                </a:solidFill>
                <a:latin typeface="Open Sans"/>
                <a:ea typeface="Open Sans"/>
                <a:cs typeface="Open Sans"/>
                <a:sym typeface="Open Sans"/>
              </a:rPr>
              <a:t>Medical Funding Professionals</a:t>
            </a:r>
            <a:endParaRPr b="0" i="0" sz="800" u="none" cap="none" strike="noStrike">
              <a:solidFill>
                <a:srgbClr val="29A161"/>
              </a:solidFill>
              <a:latin typeface="Open Sans"/>
              <a:ea typeface="Open Sans"/>
              <a:cs typeface="Open Sans"/>
              <a:sym typeface="Open Sans"/>
            </a:endParaRPr>
          </a:p>
        </p:txBody>
      </p:sp>
      <p:grpSp>
        <p:nvGrpSpPr>
          <p:cNvPr id="405" name="Google Shape;405;p23"/>
          <p:cNvGrpSpPr/>
          <p:nvPr/>
        </p:nvGrpSpPr>
        <p:grpSpPr>
          <a:xfrm>
            <a:off x="10234800" y="287442"/>
            <a:ext cx="1634913" cy="327255"/>
            <a:chOff x="3815761" y="2425686"/>
            <a:chExt cx="5938661" cy="1188721"/>
          </a:xfrm>
        </p:grpSpPr>
        <p:pic>
          <p:nvPicPr>
            <p:cNvPr id="406" name="Google Shape;406;p23"/>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407" name="Google Shape;407;p23"/>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408" name="Google Shape;408;p23"/>
          <p:cNvSpPr/>
          <p:nvPr/>
        </p:nvSpPr>
        <p:spPr>
          <a:xfrm rot="5400000">
            <a:off x="11105815" y="529304"/>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09" name="Google Shape;409;p23"/>
          <p:cNvGrpSpPr/>
          <p:nvPr/>
        </p:nvGrpSpPr>
        <p:grpSpPr>
          <a:xfrm>
            <a:off x="2456242" y="2653779"/>
            <a:ext cx="573988" cy="573988"/>
            <a:chOff x="6356247" y="4561823"/>
            <a:chExt cx="752475" cy="752475"/>
          </a:xfrm>
        </p:grpSpPr>
        <p:sp>
          <p:nvSpPr>
            <p:cNvPr id="410" name="Google Shape;410;p23"/>
            <p:cNvSpPr/>
            <p:nvPr/>
          </p:nvSpPr>
          <p:spPr>
            <a:xfrm>
              <a:off x="6621995" y="4561823"/>
              <a:ext cx="486727" cy="485775"/>
            </a:xfrm>
            <a:custGeom>
              <a:rect b="b" l="l" r="r" t="t"/>
              <a:pathLst>
                <a:path extrusionOk="0" h="485775" w="486727">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1" name="Google Shape;411;p23"/>
            <p:cNvSpPr/>
            <p:nvPr/>
          </p:nvSpPr>
          <p:spPr>
            <a:xfrm>
              <a:off x="6356247" y="4590398"/>
              <a:ext cx="723900" cy="723900"/>
            </a:xfrm>
            <a:custGeom>
              <a:rect b="b" l="l" r="r" t="t"/>
              <a:pathLst>
                <a:path extrusionOk="0" h="723900" w="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2" name="Google Shape;412;p23"/>
            <p:cNvSpPr/>
            <p:nvPr/>
          </p:nvSpPr>
          <p:spPr>
            <a:xfrm>
              <a:off x="6489597" y="4723748"/>
              <a:ext cx="457200" cy="457200"/>
            </a:xfrm>
            <a:custGeom>
              <a:rect b="b" l="l" r="r" t="t"/>
              <a:pathLst>
                <a:path extrusionOk="0" h="457200" w="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13" name="Google Shape;413;p23"/>
          <p:cNvSpPr/>
          <p:nvPr/>
        </p:nvSpPr>
        <p:spPr>
          <a:xfrm>
            <a:off x="9696291" y="2761809"/>
            <a:ext cx="293364" cy="569806"/>
          </a:xfrm>
          <a:custGeom>
            <a:rect b="b" l="l" r="r" t="t"/>
            <a:pathLst>
              <a:path extrusionOk="0" h="1311" w="679">
                <a:moveTo>
                  <a:pt x="306" y="0"/>
                </a:moveTo>
                <a:lnTo>
                  <a:pt x="342" y="0"/>
                </a:lnTo>
                <a:lnTo>
                  <a:pt x="369" y="0"/>
                </a:lnTo>
                <a:lnTo>
                  <a:pt x="389" y="2"/>
                </a:lnTo>
                <a:lnTo>
                  <a:pt x="404" y="4"/>
                </a:lnTo>
                <a:lnTo>
                  <a:pt x="413" y="10"/>
                </a:lnTo>
                <a:lnTo>
                  <a:pt x="419" y="21"/>
                </a:lnTo>
                <a:lnTo>
                  <a:pt x="422" y="35"/>
                </a:lnTo>
                <a:lnTo>
                  <a:pt x="423" y="56"/>
                </a:lnTo>
                <a:lnTo>
                  <a:pt x="423" y="83"/>
                </a:lnTo>
                <a:lnTo>
                  <a:pt x="423" y="104"/>
                </a:lnTo>
                <a:lnTo>
                  <a:pt x="424" y="120"/>
                </a:lnTo>
                <a:lnTo>
                  <a:pt x="427" y="131"/>
                </a:lnTo>
                <a:lnTo>
                  <a:pt x="433" y="138"/>
                </a:lnTo>
                <a:lnTo>
                  <a:pt x="444" y="144"/>
                </a:lnTo>
                <a:lnTo>
                  <a:pt x="459" y="147"/>
                </a:lnTo>
                <a:lnTo>
                  <a:pt x="481" y="150"/>
                </a:lnTo>
                <a:lnTo>
                  <a:pt x="524" y="159"/>
                </a:lnTo>
                <a:lnTo>
                  <a:pt x="567" y="173"/>
                </a:lnTo>
                <a:lnTo>
                  <a:pt x="608" y="189"/>
                </a:lnTo>
                <a:lnTo>
                  <a:pt x="620" y="195"/>
                </a:lnTo>
                <a:lnTo>
                  <a:pt x="628" y="203"/>
                </a:lnTo>
                <a:lnTo>
                  <a:pt x="634" y="213"/>
                </a:lnTo>
                <a:lnTo>
                  <a:pt x="635" y="225"/>
                </a:lnTo>
                <a:lnTo>
                  <a:pt x="633" y="239"/>
                </a:lnTo>
                <a:lnTo>
                  <a:pt x="617" y="291"/>
                </a:lnTo>
                <a:lnTo>
                  <a:pt x="602" y="345"/>
                </a:lnTo>
                <a:lnTo>
                  <a:pt x="595" y="359"/>
                </a:lnTo>
                <a:lnTo>
                  <a:pt x="590" y="369"/>
                </a:lnTo>
                <a:lnTo>
                  <a:pt x="583" y="374"/>
                </a:lnTo>
                <a:lnTo>
                  <a:pt x="574" y="376"/>
                </a:lnTo>
                <a:lnTo>
                  <a:pt x="562" y="373"/>
                </a:lnTo>
                <a:lnTo>
                  <a:pt x="548" y="367"/>
                </a:lnTo>
                <a:lnTo>
                  <a:pt x="500" y="347"/>
                </a:lnTo>
                <a:lnTo>
                  <a:pt x="450" y="334"/>
                </a:lnTo>
                <a:lnTo>
                  <a:pt x="398" y="326"/>
                </a:lnTo>
                <a:lnTo>
                  <a:pt x="346" y="326"/>
                </a:lnTo>
                <a:lnTo>
                  <a:pt x="328" y="328"/>
                </a:lnTo>
                <a:lnTo>
                  <a:pt x="311" y="331"/>
                </a:lnTo>
                <a:lnTo>
                  <a:pt x="292" y="338"/>
                </a:lnTo>
                <a:lnTo>
                  <a:pt x="274" y="348"/>
                </a:lnTo>
                <a:lnTo>
                  <a:pt x="259" y="360"/>
                </a:lnTo>
                <a:lnTo>
                  <a:pt x="249" y="376"/>
                </a:lnTo>
                <a:lnTo>
                  <a:pt x="243" y="391"/>
                </a:lnTo>
                <a:lnTo>
                  <a:pt x="240" y="409"/>
                </a:lnTo>
                <a:lnTo>
                  <a:pt x="242" y="425"/>
                </a:lnTo>
                <a:lnTo>
                  <a:pt x="248" y="443"/>
                </a:lnTo>
                <a:lnTo>
                  <a:pt x="259" y="458"/>
                </a:lnTo>
                <a:lnTo>
                  <a:pt x="274" y="474"/>
                </a:lnTo>
                <a:lnTo>
                  <a:pt x="301" y="492"/>
                </a:lnTo>
                <a:lnTo>
                  <a:pt x="330" y="509"/>
                </a:lnTo>
                <a:lnTo>
                  <a:pt x="361" y="523"/>
                </a:lnTo>
                <a:lnTo>
                  <a:pt x="416" y="545"/>
                </a:lnTo>
                <a:lnTo>
                  <a:pt x="470" y="569"/>
                </a:lnTo>
                <a:lnTo>
                  <a:pt x="522" y="596"/>
                </a:lnTo>
                <a:lnTo>
                  <a:pt x="555" y="616"/>
                </a:lnTo>
                <a:lnTo>
                  <a:pt x="585" y="641"/>
                </a:lnTo>
                <a:lnTo>
                  <a:pt x="611" y="668"/>
                </a:lnTo>
                <a:lnTo>
                  <a:pt x="633" y="698"/>
                </a:lnTo>
                <a:lnTo>
                  <a:pt x="650" y="729"/>
                </a:lnTo>
                <a:lnTo>
                  <a:pt x="664" y="762"/>
                </a:lnTo>
                <a:lnTo>
                  <a:pt x="673" y="796"/>
                </a:lnTo>
                <a:lnTo>
                  <a:pt x="678" y="830"/>
                </a:lnTo>
                <a:lnTo>
                  <a:pt x="679" y="866"/>
                </a:lnTo>
                <a:lnTo>
                  <a:pt x="676" y="901"/>
                </a:lnTo>
                <a:lnTo>
                  <a:pt x="668" y="935"/>
                </a:lnTo>
                <a:lnTo>
                  <a:pt x="654" y="969"/>
                </a:lnTo>
                <a:lnTo>
                  <a:pt x="638" y="1002"/>
                </a:lnTo>
                <a:lnTo>
                  <a:pt x="615" y="1033"/>
                </a:lnTo>
                <a:lnTo>
                  <a:pt x="588" y="1062"/>
                </a:lnTo>
                <a:lnTo>
                  <a:pt x="559" y="1086"/>
                </a:lnTo>
                <a:lnTo>
                  <a:pt x="527" y="1107"/>
                </a:lnTo>
                <a:lnTo>
                  <a:pt x="492" y="1123"/>
                </a:lnTo>
                <a:lnTo>
                  <a:pt x="455" y="1135"/>
                </a:lnTo>
                <a:lnTo>
                  <a:pt x="441" y="1142"/>
                </a:lnTo>
                <a:lnTo>
                  <a:pt x="429" y="1149"/>
                </a:lnTo>
                <a:lnTo>
                  <a:pt x="422" y="1158"/>
                </a:lnTo>
                <a:lnTo>
                  <a:pt x="417" y="1171"/>
                </a:lnTo>
                <a:lnTo>
                  <a:pt x="417" y="1186"/>
                </a:lnTo>
                <a:lnTo>
                  <a:pt x="417" y="1229"/>
                </a:lnTo>
                <a:lnTo>
                  <a:pt x="417" y="1272"/>
                </a:lnTo>
                <a:lnTo>
                  <a:pt x="415" y="1285"/>
                </a:lnTo>
                <a:lnTo>
                  <a:pt x="411" y="1295"/>
                </a:lnTo>
                <a:lnTo>
                  <a:pt x="403" y="1304"/>
                </a:lnTo>
                <a:lnTo>
                  <a:pt x="392" y="1309"/>
                </a:lnTo>
                <a:lnTo>
                  <a:pt x="379" y="1311"/>
                </a:lnTo>
                <a:lnTo>
                  <a:pt x="288" y="1311"/>
                </a:lnTo>
                <a:lnTo>
                  <a:pt x="274" y="1309"/>
                </a:lnTo>
                <a:lnTo>
                  <a:pt x="262" y="1303"/>
                </a:lnTo>
                <a:lnTo>
                  <a:pt x="254" y="1294"/>
                </a:lnTo>
                <a:lnTo>
                  <a:pt x="250" y="1283"/>
                </a:lnTo>
                <a:lnTo>
                  <a:pt x="248" y="1269"/>
                </a:lnTo>
                <a:lnTo>
                  <a:pt x="248" y="1238"/>
                </a:lnTo>
                <a:lnTo>
                  <a:pt x="248" y="1207"/>
                </a:lnTo>
                <a:lnTo>
                  <a:pt x="247" y="1187"/>
                </a:lnTo>
                <a:lnTo>
                  <a:pt x="245" y="1174"/>
                </a:lnTo>
                <a:lnTo>
                  <a:pt x="241" y="1165"/>
                </a:lnTo>
                <a:lnTo>
                  <a:pt x="232" y="1159"/>
                </a:lnTo>
                <a:lnTo>
                  <a:pt x="220" y="1156"/>
                </a:lnTo>
                <a:lnTo>
                  <a:pt x="201" y="1152"/>
                </a:lnTo>
                <a:lnTo>
                  <a:pt x="160" y="1145"/>
                </a:lnTo>
                <a:lnTo>
                  <a:pt x="119" y="1135"/>
                </a:lnTo>
                <a:lnTo>
                  <a:pt x="79" y="1122"/>
                </a:lnTo>
                <a:lnTo>
                  <a:pt x="39" y="1106"/>
                </a:lnTo>
                <a:lnTo>
                  <a:pt x="22" y="1096"/>
                </a:lnTo>
                <a:lnTo>
                  <a:pt x="9" y="1088"/>
                </a:lnTo>
                <a:lnTo>
                  <a:pt x="3" y="1079"/>
                </a:lnTo>
                <a:lnTo>
                  <a:pt x="0" y="1067"/>
                </a:lnTo>
                <a:lnTo>
                  <a:pt x="2" y="1053"/>
                </a:lnTo>
                <a:lnTo>
                  <a:pt x="6" y="1034"/>
                </a:lnTo>
                <a:lnTo>
                  <a:pt x="20" y="987"/>
                </a:lnTo>
                <a:lnTo>
                  <a:pt x="33" y="939"/>
                </a:lnTo>
                <a:lnTo>
                  <a:pt x="39" y="925"/>
                </a:lnTo>
                <a:lnTo>
                  <a:pt x="46" y="915"/>
                </a:lnTo>
                <a:lnTo>
                  <a:pt x="52" y="908"/>
                </a:lnTo>
                <a:lnTo>
                  <a:pt x="61" y="907"/>
                </a:lnTo>
                <a:lnTo>
                  <a:pt x="73" y="910"/>
                </a:lnTo>
                <a:lnTo>
                  <a:pt x="88" y="917"/>
                </a:lnTo>
                <a:lnTo>
                  <a:pt x="131" y="936"/>
                </a:lnTo>
                <a:lnTo>
                  <a:pt x="176" y="952"/>
                </a:lnTo>
                <a:lnTo>
                  <a:pt x="221" y="963"/>
                </a:lnTo>
                <a:lnTo>
                  <a:pt x="268" y="970"/>
                </a:lnTo>
                <a:lnTo>
                  <a:pt x="298" y="972"/>
                </a:lnTo>
                <a:lnTo>
                  <a:pt x="328" y="971"/>
                </a:lnTo>
                <a:lnTo>
                  <a:pt x="358" y="965"/>
                </a:lnTo>
                <a:lnTo>
                  <a:pt x="387" y="955"/>
                </a:lnTo>
                <a:lnTo>
                  <a:pt x="408" y="943"/>
                </a:lnTo>
                <a:lnTo>
                  <a:pt x="424" y="928"/>
                </a:lnTo>
                <a:lnTo>
                  <a:pt x="437" y="910"/>
                </a:lnTo>
                <a:lnTo>
                  <a:pt x="444" y="892"/>
                </a:lnTo>
                <a:lnTo>
                  <a:pt x="447" y="871"/>
                </a:lnTo>
                <a:lnTo>
                  <a:pt x="445" y="851"/>
                </a:lnTo>
                <a:lnTo>
                  <a:pt x="438" y="831"/>
                </a:lnTo>
                <a:lnTo>
                  <a:pt x="425" y="811"/>
                </a:lnTo>
                <a:lnTo>
                  <a:pt x="408" y="794"/>
                </a:lnTo>
                <a:lnTo>
                  <a:pt x="387" y="778"/>
                </a:lnTo>
                <a:lnTo>
                  <a:pt x="365" y="766"/>
                </a:lnTo>
                <a:lnTo>
                  <a:pt x="342" y="755"/>
                </a:lnTo>
                <a:lnTo>
                  <a:pt x="295" y="735"/>
                </a:lnTo>
                <a:lnTo>
                  <a:pt x="249" y="715"/>
                </a:lnTo>
                <a:lnTo>
                  <a:pt x="202" y="696"/>
                </a:lnTo>
                <a:lnTo>
                  <a:pt x="157" y="672"/>
                </a:lnTo>
                <a:lnTo>
                  <a:pt x="127" y="651"/>
                </a:lnTo>
                <a:lnTo>
                  <a:pt x="100" y="631"/>
                </a:lnTo>
                <a:lnTo>
                  <a:pt x="76" y="607"/>
                </a:lnTo>
                <a:lnTo>
                  <a:pt x="55" y="582"/>
                </a:lnTo>
                <a:lnTo>
                  <a:pt x="37" y="554"/>
                </a:lnTo>
                <a:lnTo>
                  <a:pt x="24" y="525"/>
                </a:lnTo>
                <a:lnTo>
                  <a:pt x="15" y="493"/>
                </a:lnTo>
                <a:lnTo>
                  <a:pt x="9" y="459"/>
                </a:lnTo>
                <a:lnTo>
                  <a:pt x="9" y="422"/>
                </a:lnTo>
                <a:lnTo>
                  <a:pt x="14" y="385"/>
                </a:lnTo>
                <a:lnTo>
                  <a:pt x="22" y="350"/>
                </a:lnTo>
                <a:lnTo>
                  <a:pt x="34" y="318"/>
                </a:lnTo>
                <a:lnTo>
                  <a:pt x="50" y="289"/>
                </a:lnTo>
                <a:lnTo>
                  <a:pt x="68" y="262"/>
                </a:lnTo>
                <a:lnTo>
                  <a:pt x="91" y="239"/>
                </a:lnTo>
                <a:lnTo>
                  <a:pt x="116" y="217"/>
                </a:lnTo>
                <a:lnTo>
                  <a:pt x="145" y="198"/>
                </a:lnTo>
                <a:lnTo>
                  <a:pt x="176" y="182"/>
                </a:lnTo>
                <a:lnTo>
                  <a:pt x="211" y="167"/>
                </a:lnTo>
                <a:lnTo>
                  <a:pt x="228" y="161"/>
                </a:lnTo>
                <a:lnTo>
                  <a:pt x="242" y="156"/>
                </a:lnTo>
                <a:lnTo>
                  <a:pt x="250" y="150"/>
                </a:lnTo>
                <a:lnTo>
                  <a:pt x="256" y="143"/>
                </a:lnTo>
                <a:lnTo>
                  <a:pt x="258" y="132"/>
                </a:lnTo>
                <a:lnTo>
                  <a:pt x="260" y="119"/>
                </a:lnTo>
                <a:lnTo>
                  <a:pt x="260" y="99"/>
                </a:lnTo>
                <a:lnTo>
                  <a:pt x="260" y="48"/>
                </a:lnTo>
                <a:lnTo>
                  <a:pt x="261" y="30"/>
                </a:lnTo>
                <a:lnTo>
                  <a:pt x="263" y="18"/>
                </a:lnTo>
                <a:lnTo>
                  <a:pt x="268" y="9"/>
                </a:lnTo>
                <a:lnTo>
                  <a:pt x="277" y="4"/>
                </a:lnTo>
                <a:lnTo>
                  <a:pt x="289" y="1"/>
                </a:lnTo>
                <a:lnTo>
                  <a:pt x="30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14" name="Google Shape;414;p23"/>
          <p:cNvPicPr preferRelativeResize="0"/>
          <p:nvPr/>
        </p:nvPicPr>
        <p:blipFill>
          <a:blip r:embed="rId5">
            <a:alphaModFix/>
          </a:blip>
          <a:stretch>
            <a:fillRect/>
          </a:stretch>
        </p:blipFill>
        <p:spPr>
          <a:xfrm>
            <a:off x="-456900" y="-119225"/>
            <a:ext cx="13105800" cy="73720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13f848074c0_0_0"/>
          <p:cNvSpPr/>
          <p:nvPr/>
        </p:nvSpPr>
        <p:spPr>
          <a:xfrm>
            <a:off x="415765" y="5556209"/>
            <a:ext cx="45600" cy="6402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0" name="Google Shape;420;g13f848074c0_0_0"/>
          <p:cNvSpPr txBox="1"/>
          <p:nvPr/>
        </p:nvSpPr>
        <p:spPr>
          <a:xfrm flipH="1" rot="-5400000">
            <a:off x="-402330" y="4523804"/>
            <a:ext cx="165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9A161"/>
                </a:solidFill>
                <a:latin typeface="Open Sans"/>
                <a:ea typeface="Open Sans"/>
                <a:cs typeface="Open Sans"/>
                <a:sym typeface="Open Sans"/>
              </a:rPr>
              <a:t>Medical Funding Professionals</a:t>
            </a:r>
            <a:endParaRPr b="0" i="0" sz="800" u="none" cap="none" strike="noStrike">
              <a:solidFill>
                <a:srgbClr val="29A161"/>
              </a:solidFill>
              <a:latin typeface="Open Sans"/>
              <a:ea typeface="Open Sans"/>
              <a:cs typeface="Open Sans"/>
              <a:sym typeface="Open Sans"/>
            </a:endParaRPr>
          </a:p>
        </p:txBody>
      </p:sp>
      <p:grpSp>
        <p:nvGrpSpPr>
          <p:cNvPr id="421" name="Google Shape;421;g13f848074c0_0_0"/>
          <p:cNvGrpSpPr/>
          <p:nvPr/>
        </p:nvGrpSpPr>
        <p:grpSpPr>
          <a:xfrm>
            <a:off x="10234800" y="287442"/>
            <a:ext cx="1634913" cy="327255"/>
            <a:chOff x="3815761" y="2425686"/>
            <a:chExt cx="5938661" cy="1188721"/>
          </a:xfrm>
        </p:grpSpPr>
        <p:pic>
          <p:nvPicPr>
            <p:cNvPr id="422" name="Google Shape;422;g13f848074c0_0_0"/>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423" name="Google Shape;423;g13f848074c0_0_0"/>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424" name="Google Shape;424;g13f848074c0_0_0"/>
          <p:cNvSpPr/>
          <p:nvPr/>
        </p:nvSpPr>
        <p:spPr>
          <a:xfrm rot="5400000">
            <a:off x="11105815" y="529304"/>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5" name="Google Shape;425;g13f848074c0_0_0"/>
          <p:cNvSpPr txBox="1"/>
          <p:nvPr/>
        </p:nvSpPr>
        <p:spPr>
          <a:xfrm>
            <a:off x="792719" y="779525"/>
            <a:ext cx="77085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A161"/>
              </a:buClr>
              <a:buSzPts val="3800"/>
              <a:buFont typeface="Open Sans"/>
              <a:buNone/>
            </a:pPr>
            <a:r>
              <a:rPr b="1" i="0" lang="en-US" sz="3800" u="none" cap="none" strike="noStrike">
                <a:solidFill>
                  <a:srgbClr val="29A161"/>
                </a:solidFill>
                <a:latin typeface="Open Sans"/>
                <a:ea typeface="Open Sans"/>
                <a:cs typeface="Open Sans"/>
                <a:sym typeface="Open Sans"/>
              </a:rPr>
              <a:t>Investor Acquisition </a:t>
            </a:r>
            <a:r>
              <a:rPr b="1" lang="en-US" sz="3800">
                <a:solidFill>
                  <a:srgbClr val="29A161"/>
                </a:solidFill>
                <a:latin typeface="Open Sans"/>
                <a:ea typeface="Open Sans"/>
                <a:cs typeface="Open Sans"/>
                <a:sym typeface="Open Sans"/>
              </a:rPr>
              <a:t>Journey</a:t>
            </a:r>
            <a:endParaRPr b="0" i="0" sz="1400" u="none" cap="none" strike="noStrike">
              <a:solidFill>
                <a:srgbClr val="000000"/>
              </a:solidFill>
              <a:latin typeface="Arial"/>
              <a:ea typeface="Arial"/>
              <a:cs typeface="Arial"/>
              <a:sym typeface="Arial"/>
            </a:endParaRPr>
          </a:p>
        </p:txBody>
      </p:sp>
      <p:grpSp>
        <p:nvGrpSpPr>
          <p:cNvPr id="426" name="Google Shape;426;g13f848074c0_0_0"/>
          <p:cNvGrpSpPr/>
          <p:nvPr/>
        </p:nvGrpSpPr>
        <p:grpSpPr>
          <a:xfrm>
            <a:off x="2456241" y="2653779"/>
            <a:ext cx="573988" cy="573988"/>
            <a:chOff x="6356247" y="4561823"/>
            <a:chExt cx="752475" cy="752475"/>
          </a:xfrm>
        </p:grpSpPr>
        <p:sp>
          <p:nvSpPr>
            <p:cNvPr id="427" name="Google Shape;427;g13f848074c0_0_0"/>
            <p:cNvSpPr/>
            <p:nvPr/>
          </p:nvSpPr>
          <p:spPr>
            <a:xfrm>
              <a:off x="6621995" y="4561823"/>
              <a:ext cx="486727" cy="485775"/>
            </a:xfrm>
            <a:custGeom>
              <a:rect b="b" l="l" r="r" t="t"/>
              <a:pathLst>
                <a:path extrusionOk="0" h="485775" w="486727">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8" name="Google Shape;428;g13f848074c0_0_0"/>
            <p:cNvSpPr/>
            <p:nvPr/>
          </p:nvSpPr>
          <p:spPr>
            <a:xfrm>
              <a:off x="6356247" y="4590398"/>
              <a:ext cx="723900" cy="723900"/>
            </a:xfrm>
            <a:custGeom>
              <a:rect b="b" l="l" r="r" t="t"/>
              <a:pathLst>
                <a:path extrusionOk="0" h="723900" w="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9" name="Google Shape;429;g13f848074c0_0_0"/>
            <p:cNvSpPr/>
            <p:nvPr/>
          </p:nvSpPr>
          <p:spPr>
            <a:xfrm>
              <a:off x="6489597" y="4723748"/>
              <a:ext cx="457200" cy="457200"/>
            </a:xfrm>
            <a:custGeom>
              <a:rect b="b" l="l" r="r" t="t"/>
              <a:pathLst>
                <a:path extrusionOk="0" h="457200" w="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30" name="Google Shape;430;g13f848074c0_0_0"/>
          <p:cNvSpPr/>
          <p:nvPr/>
        </p:nvSpPr>
        <p:spPr>
          <a:xfrm>
            <a:off x="9696291" y="2761809"/>
            <a:ext cx="293364" cy="569806"/>
          </a:xfrm>
          <a:custGeom>
            <a:rect b="b" l="l" r="r" t="t"/>
            <a:pathLst>
              <a:path extrusionOk="0" h="1311" w="679">
                <a:moveTo>
                  <a:pt x="306" y="0"/>
                </a:moveTo>
                <a:lnTo>
                  <a:pt x="342" y="0"/>
                </a:lnTo>
                <a:lnTo>
                  <a:pt x="369" y="0"/>
                </a:lnTo>
                <a:lnTo>
                  <a:pt x="389" y="2"/>
                </a:lnTo>
                <a:lnTo>
                  <a:pt x="404" y="4"/>
                </a:lnTo>
                <a:lnTo>
                  <a:pt x="413" y="10"/>
                </a:lnTo>
                <a:lnTo>
                  <a:pt x="419" y="21"/>
                </a:lnTo>
                <a:lnTo>
                  <a:pt x="422" y="35"/>
                </a:lnTo>
                <a:lnTo>
                  <a:pt x="423" y="56"/>
                </a:lnTo>
                <a:lnTo>
                  <a:pt x="423" y="83"/>
                </a:lnTo>
                <a:lnTo>
                  <a:pt x="423" y="104"/>
                </a:lnTo>
                <a:lnTo>
                  <a:pt x="424" y="120"/>
                </a:lnTo>
                <a:lnTo>
                  <a:pt x="427" y="131"/>
                </a:lnTo>
                <a:lnTo>
                  <a:pt x="433" y="138"/>
                </a:lnTo>
                <a:lnTo>
                  <a:pt x="444" y="144"/>
                </a:lnTo>
                <a:lnTo>
                  <a:pt x="459" y="147"/>
                </a:lnTo>
                <a:lnTo>
                  <a:pt x="481" y="150"/>
                </a:lnTo>
                <a:lnTo>
                  <a:pt x="524" y="159"/>
                </a:lnTo>
                <a:lnTo>
                  <a:pt x="567" y="173"/>
                </a:lnTo>
                <a:lnTo>
                  <a:pt x="608" y="189"/>
                </a:lnTo>
                <a:lnTo>
                  <a:pt x="620" y="195"/>
                </a:lnTo>
                <a:lnTo>
                  <a:pt x="628" y="203"/>
                </a:lnTo>
                <a:lnTo>
                  <a:pt x="634" y="213"/>
                </a:lnTo>
                <a:lnTo>
                  <a:pt x="635" y="225"/>
                </a:lnTo>
                <a:lnTo>
                  <a:pt x="633" y="239"/>
                </a:lnTo>
                <a:lnTo>
                  <a:pt x="617" y="291"/>
                </a:lnTo>
                <a:lnTo>
                  <a:pt x="602" y="345"/>
                </a:lnTo>
                <a:lnTo>
                  <a:pt x="595" y="359"/>
                </a:lnTo>
                <a:lnTo>
                  <a:pt x="590" y="369"/>
                </a:lnTo>
                <a:lnTo>
                  <a:pt x="583" y="374"/>
                </a:lnTo>
                <a:lnTo>
                  <a:pt x="574" y="376"/>
                </a:lnTo>
                <a:lnTo>
                  <a:pt x="562" y="373"/>
                </a:lnTo>
                <a:lnTo>
                  <a:pt x="548" y="367"/>
                </a:lnTo>
                <a:lnTo>
                  <a:pt x="500" y="347"/>
                </a:lnTo>
                <a:lnTo>
                  <a:pt x="450" y="334"/>
                </a:lnTo>
                <a:lnTo>
                  <a:pt x="398" y="326"/>
                </a:lnTo>
                <a:lnTo>
                  <a:pt x="346" y="326"/>
                </a:lnTo>
                <a:lnTo>
                  <a:pt x="328" y="328"/>
                </a:lnTo>
                <a:lnTo>
                  <a:pt x="311" y="331"/>
                </a:lnTo>
                <a:lnTo>
                  <a:pt x="292" y="338"/>
                </a:lnTo>
                <a:lnTo>
                  <a:pt x="274" y="348"/>
                </a:lnTo>
                <a:lnTo>
                  <a:pt x="259" y="360"/>
                </a:lnTo>
                <a:lnTo>
                  <a:pt x="249" y="376"/>
                </a:lnTo>
                <a:lnTo>
                  <a:pt x="243" y="391"/>
                </a:lnTo>
                <a:lnTo>
                  <a:pt x="240" y="409"/>
                </a:lnTo>
                <a:lnTo>
                  <a:pt x="242" y="425"/>
                </a:lnTo>
                <a:lnTo>
                  <a:pt x="248" y="443"/>
                </a:lnTo>
                <a:lnTo>
                  <a:pt x="259" y="458"/>
                </a:lnTo>
                <a:lnTo>
                  <a:pt x="274" y="474"/>
                </a:lnTo>
                <a:lnTo>
                  <a:pt x="301" y="492"/>
                </a:lnTo>
                <a:lnTo>
                  <a:pt x="330" y="509"/>
                </a:lnTo>
                <a:lnTo>
                  <a:pt x="361" y="523"/>
                </a:lnTo>
                <a:lnTo>
                  <a:pt x="416" y="545"/>
                </a:lnTo>
                <a:lnTo>
                  <a:pt x="470" y="569"/>
                </a:lnTo>
                <a:lnTo>
                  <a:pt x="522" y="596"/>
                </a:lnTo>
                <a:lnTo>
                  <a:pt x="555" y="616"/>
                </a:lnTo>
                <a:lnTo>
                  <a:pt x="585" y="641"/>
                </a:lnTo>
                <a:lnTo>
                  <a:pt x="611" y="668"/>
                </a:lnTo>
                <a:lnTo>
                  <a:pt x="633" y="698"/>
                </a:lnTo>
                <a:lnTo>
                  <a:pt x="650" y="729"/>
                </a:lnTo>
                <a:lnTo>
                  <a:pt x="664" y="762"/>
                </a:lnTo>
                <a:lnTo>
                  <a:pt x="673" y="796"/>
                </a:lnTo>
                <a:lnTo>
                  <a:pt x="678" y="830"/>
                </a:lnTo>
                <a:lnTo>
                  <a:pt x="679" y="866"/>
                </a:lnTo>
                <a:lnTo>
                  <a:pt x="676" y="901"/>
                </a:lnTo>
                <a:lnTo>
                  <a:pt x="668" y="935"/>
                </a:lnTo>
                <a:lnTo>
                  <a:pt x="654" y="969"/>
                </a:lnTo>
                <a:lnTo>
                  <a:pt x="638" y="1002"/>
                </a:lnTo>
                <a:lnTo>
                  <a:pt x="615" y="1033"/>
                </a:lnTo>
                <a:lnTo>
                  <a:pt x="588" y="1062"/>
                </a:lnTo>
                <a:lnTo>
                  <a:pt x="559" y="1086"/>
                </a:lnTo>
                <a:lnTo>
                  <a:pt x="527" y="1107"/>
                </a:lnTo>
                <a:lnTo>
                  <a:pt x="492" y="1123"/>
                </a:lnTo>
                <a:lnTo>
                  <a:pt x="455" y="1135"/>
                </a:lnTo>
                <a:lnTo>
                  <a:pt x="441" y="1142"/>
                </a:lnTo>
                <a:lnTo>
                  <a:pt x="429" y="1149"/>
                </a:lnTo>
                <a:lnTo>
                  <a:pt x="422" y="1158"/>
                </a:lnTo>
                <a:lnTo>
                  <a:pt x="417" y="1171"/>
                </a:lnTo>
                <a:lnTo>
                  <a:pt x="417" y="1186"/>
                </a:lnTo>
                <a:lnTo>
                  <a:pt x="417" y="1229"/>
                </a:lnTo>
                <a:lnTo>
                  <a:pt x="417" y="1272"/>
                </a:lnTo>
                <a:lnTo>
                  <a:pt x="415" y="1285"/>
                </a:lnTo>
                <a:lnTo>
                  <a:pt x="411" y="1295"/>
                </a:lnTo>
                <a:lnTo>
                  <a:pt x="403" y="1304"/>
                </a:lnTo>
                <a:lnTo>
                  <a:pt x="392" y="1309"/>
                </a:lnTo>
                <a:lnTo>
                  <a:pt x="379" y="1311"/>
                </a:lnTo>
                <a:lnTo>
                  <a:pt x="288" y="1311"/>
                </a:lnTo>
                <a:lnTo>
                  <a:pt x="274" y="1309"/>
                </a:lnTo>
                <a:lnTo>
                  <a:pt x="262" y="1303"/>
                </a:lnTo>
                <a:lnTo>
                  <a:pt x="254" y="1294"/>
                </a:lnTo>
                <a:lnTo>
                  <a:pt x="250" y="1283"/>
                </a:lnTo>
                <a:lnTo>
                  <a:pt x="248" y="1269"/>
                </a:lnTo>
                <a:lnTo>
                  <a:pt x="248" y="1238"/>
                </a:lnTo>
                <a:lnTo>
                  <a:pt x="248" y="1207"/>
                </a:lnTo>
                <a:lnTo>
                  <a:pt x="247" y="1187"/>
                </a:lnTo>
                <a:lnTo>
                  <a:pt x="245" y="1174"/>
                </a:lnTo>
                <a:lnTo>
                  <a:pt x="241" y="1165"/>
                </a:lnTo>
                <a:lnTo>
                  <a:pt x="232" y="1159"/>
                </a:lnTo>
                <a:lnTo>
                  <a:pt x="220" y="1156"/>
                </a:lnTo>
                <a:lnTo>
                  <a:pt x="201" y="1152"/>
                </a:lnTo>
                <a:lnTo>
                  <a:pt x="160" y="1145"/>
                </a:lnTo>
                <a:lnTo>
                  <a:pt x="119" y="1135"/>
                </a:lnTo>
                <a:lnTo>
                  <a:pt x="79" y="1122"/>
                </a:lnTo>
                <a:lnTo>
                  <a:pt x="39" y="1106"/>
                </a:lnTo>
                <a:lnTo>
                  <a:pt x="22" y="1096"/>
                </a:lnTo>
                <a:lnTo>
                  <a:pt x="9" y="1088"/>
                </a:lnTo>
                <a:lnTo>
                  <a:pt x="3" y="1079"/>
                </a:lnTo>
                <a:lnTo>
                  <a:pt x="0" y="1067"/>
                </a:lnTo>
                <a:lnTo>
                  <a:pt x="2" y="1053"/>
                </a:lnTo>
                <a:lnTo>
                  <a:pt x="6" y="1034"/>
                </a:lnTo>
                <a:lnTo>
                  <a:pt x="20" y="987"/>
                </a:lnTo>
                <a:lnTo>
                  <a:pt x="33" y="939"/>
                </a:lnTo>
                <a:lnTo>
                  <a:pt x="39" y="925"/>
                </a:lnTo>
                <a:lnTo>
                  <a:pt x="46" y="915"/>
                </a:lnTo>
                <a:lnTo>
                  <a:pt x="52" y="908"/>
                </a:lnTo>
                <a:lnTo>
                  <a:pt x="61" y="907"/>
                </a:lnTo>
                <a:lnTo>
                  <a:pt x="73" y="910"/>
                </a:lnTo>
                <a:lnTo>
                  <a:pt x="88" y="917"/>
                </a:lnTo>
                <a:lnTo>
                  <a:pt x="131" y="936"/>
                </a:lnTo>
                <a:lnTo>
                  <a:pt x="176" y="952"/>
                </a:lnTo>
                <a:lnTo>
                  <a:pt x="221" y="963"/>
                </a:lnTo>
                <a:lnTo>
                  <a:pt x="268" y="970"/>
                </a:lnTo>
                <a:lnTo>
                  <a:pt x="298" y="972"/>
                </a:lnTo>
                <a:lnTo>
                  <a:pt x="328" y="971"/>
                </a:lnTo>
                <a:lnTo>
                  <a:pt x="358" y="965"/>
                </a:lnTo>
                <a:lnTo>
                  <a:pt x="387" y="955"/>
                </a:lnTo>
                <a:lnTo>
                  <a:pt x="408" y="943"/>
                </a:lnTo>
                <a:lnTo>
                  <a:pt x="424" y="928"/>
                </a:lnTo>
                <a:lnTo>
                  <a:pt x="437" y="910"/>
                </a:lnTo>
                <a:lnTo>
                  <a:pt x="444" y="892"/>
                </a:lnTo>
                <a:lnTo>
                  <a:pt x="447" y="871"/>
                </a:lnTo>
                <a:lnTo>
                  <a:pt x="445" y="851"/>
                </a:lnTo>
                <a:lnTo>
                  <a:pt x="438" y="831"/>
                </a:lnTo>
                <a:lnTo>
                  <a:pt x="425" y="811"/>
                </a:lnTo>
                <a:lnTo>
                  <a:pt x="408" y="794"/>
                </a:lnTo>
                <a:lnTo>
                  <a:pt x="387" y="778"/>
                </a:lnTo>
                <a:lnTo>
                  <a:pt x="365" y="766"/>
                </a:lnTo>
                <a:lnTo>
                  <a:pt x="342" y="755"/>
                </a:lnTo>
                <a:lnTo>
                  <a:pt x="295" y="735"/>
                </a:lnTo>
                <a:lnTo>
                  <a:pt x="249" y="715"/>
                </a:lnTo>
                <a:lnTo>
                  <a:pt x="202" y="696"/>
                </a:lnTo>
                <a:lnTo>
                  <a:pt x="157" y="672"/>
                </a:lnTo>
                <a:lnTo>
                  <a:pt x="127" y="651"/>
                </a:lnTo>
                <a:lnTo>
                  <a:pt x="100" y="631"/>
                </a:lnTo>
                <a:lnTo>
                  <a:pt x="76" y="607"/>
                </a:lnTo>
                <a:lnTo>
                  <a:pt x="55" y="582"/>
                </a:lnTo>
                <a:lnTo>
                  <a:pt x="37" y="554"/>
                </a:lnTo>
                <a:lnTo>
                  <a:pt x="24" y="525"/>
                </a:lnTo>
                <a:lnTo>
                  <a:pt x="15" y="493"/>
                </a:lnTo>
                <a:lnTo>
                  <a:pt x="9" y="459"/>
                </a:lnTo>
                <a:lnTo>
                  <a:pt x="9" y="422"/>
                </a:lnTo>
                <a:lnTo>
                  <a:pt x="14" y="385"/>
                </a:lnTo>
                <a:lnTo>
                  <a:pt x="22" y="350"/>
                </a:lnTo>
                <a:lnTo>
                  <a:pt x="34" y="318"/>
                </a:lnTo>
                <a:lnTo>
                  <a:pt x="50" y="289"/>
                </a:lnTo>
                <a:lnTo>
                  <a:pt x="68" y="262"/>
                </a:lnTo>
                <a:lnTo>
                  <a:pt x="91" y="239"/>
                </a:lnTo>
                <a:lnTo>
                  <a:pt x="116" y="217"/>
                </a:lnTo>
                <a:lnTo>
                  <a:pt x="145" y="198"/>
                </a:lnTo>
                <a:lnTo>
                  <a:pt x="176" y="182"/>
                </a:lnTo>
                <a:lnTo>
                  <a:pt x="211" y="167"/>
                </a:lnTo>
                <a:lnTo>
                  <a:pt x="228" y="161"/>
                </a:lnTo>
                <a:lnTo>
                  <a:pt x="242" y="156"/>
                </a:lnTo>
                <a:lnTo>
                  <a:pt x="250" y="150"/>
                </a:lnTo>
                <a:lnTo>
                  <a:pt x="256" y="143"/>
                </a:lnTo>
                <a:lnTo>
                  <a:pt x="258" y="132"/>
                </a:lnTo>
                <a:lnTo>
                  <a:pt x="260" y="119"/>
                </a:lnTo>
                <a:lnTo>
                  <a:pt x="260" y="99"/>
                </a:lnTo>
                <a:lnTo>
                  <a:pt x="260" y="48"/>
                </a:lnTo>
                <a:lnTo>
                  <a:pt x="261" y="30"/>
                </a:lnTo>
                <a:lnTo>
                  <a:pt x="263" y="18"/>
                </a:lnTo>
                <a:lnTo>
                  <a:pt x="268" y="9"/>
                </a:lnTo>
                <a:lnTo>
                  <a:pt x="277" y="4"/>
                </a:lnTo>
                <a:lnTo>
                  <a:pt x="289" y="1"/>
                </a:lnTo>
                <a:lnTo>
                  <a:pt x="30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31" name="Google Shape;431;g13f848074c0_0_0"/>
          <p:cNvPicPr preferRelativeResize="0"/>
          <p:nvPr/>
        </p:nvPicPr>
        <p:blipFill>
          <a:blip r:embed="rId5">
            <a:alphaModFix/>
          </a:blip>
          <a:stretch>
            <a:fillRect/>
          </a:stretch>
        </p:blipFill>
        <p:spPr>
          <a:xfrm>
            <a:off x="686230" y="1648542"/>
            <a:ext cx="11019530" cy="4223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13e2283d4b5_0_0"/>
          <p:cNvSpPr/>
          <p:nvPr/>
        </p:nvSpPr>
        <p:spPr>
          <a:xfrm>
            <a:off x="415765" y="5556209"/>
            <a:ext cx="45600" cy="6402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7" name="Google Shape;437;g13e2283d4b5_0_0"/>
          <p:cNvSpPr txBox="1"/>
          <p:nvPr/>
        </p:nvSpPr>
        <p:spPr>
          <a:xfrm flipH="1" rot="-5400000">
            <a:off x="-402330" y="4523804"/>
            <a:ext cx="165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9A161"/>
                </a:solidFill>
                <a:latin typeface="Open Sans"/>
                <a:ea typeface="Open Sans"/>
                <a:cs typeface="Open Sans"/>
                <a:sym typeface="Open Sans"/>
              </a:rPr>
              <a:t>Medical Funding Professionals</a:t>
            </a:r>
            <a:endParaRPr b="0" i="0" sz="800" u="none" cap="none" strike="noStrike">
              <a:solidFill>
                <a:srgbClr val="29A161"/>
              </a:solidFill>
              <a:latin typeface="Open Sans"/>
              <a:ea typeface="Open Sans"/>
              <a:cs typeface="Open Sans"/>
              <a:sym typeface="Open Sans"/>
            </a:endParaRPr>
          </a:p>
        </p:txBody>
      </p:sp>
      <p:grpSp>
        <p:nvGrpSpPr>
          <p:cNvPr id="438" name="Google Shape;438;g13e2283d4b5_0_0"/>
          <p:cNvGrpSpPr/>
          <p:nvPr/>
        </p:nvGrpSpPr>
        <p:grpSpPr>
          <a:xfrm>
            <a:off x="10234800" y="287442"/>
            <a:ext cx="1634913" cy="327255"/>
            <a:chOff x="3815761" y="2425686"/>
            <a:chExt cx="5938661" cy="1188721"/>
          </a:xfrm>
        </p:grpSpPr>
        <p:pic>
          <p:nvPicPr>
            <p:cNvPr id="439" name="Google Shape;439;g13e2283d4b5_0_0"/>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440" name="Google Shape;440;g13e2283d4b5_0_0"/>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441" name="Google Shape;441;g13e2283d4b5_0_0"/>
          <p:cNvSpPr/>
          <p:nvPr/>
        </p:nvSpPr>
        <p:spPr>
          <a:xfrm rot="5400000">
            <a:off x="11105815" y="529304"/>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2" name="Google Shape;442;g13e2283d4b5_0_0"/>
          <p:cNvSpPr txBox="1"/>
          <p:nvPr/>
        </p:nvSpPr>
        <p:spPr>
          <a:xfrm>
            <a:off x="925987" y="488020"/>
            <a:ext cx="5279400" cy="126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A161"/>
              </a:buClr>
              <a:buSzPts val="3800"/>
              <a:buFont typeface="Open Sans"/>
              <a:buNone/>
            </a:pPr>
            <a:r>
              <a:rPr b="1" i="0" lang="en-US" sz="3800" u="none" cap="none" strike="noStrike">
                <a:solidFill>
                  <a:srgbClr val="29A161"/>
                </a:solidFill>
                <a:latin typeface="Open Sans"/>
                <a:ea typeface="Open Sans"/>
                <a:cs typeface="Open Sans"/>
                <a:sym typeface="Open Sans"/>
              </a:rPr>
              <a:t>Investor Acquisition 3 Lanes</a:t>
            </a:r>
            <a:endParaRPr b="0" i="0" sz="1400" u="none" cap="none" strike="noStrike">
              <a:solidFill>
                <a:srgbClr val="000000"/>
              </a:solidFill>
              <a:latin typeface="Arial"/>
              <a:ea typeface="Arial"/>
              <a:cs typeface="Arial"/>
              <a:sym typeface="Arial"/>
            </a:endParaRPr>
          </a:p>
        </p:txBody>
      </p:sp>
      <p:grpSp>
        <p:nvGrpSpPr>
          <p:cNvPr id="443" name="Google Shape;443;g13e2283d4b5_0_0"/>
          <p:cNvGrpSpPr/>
          <p:nvPr/>
        </p:nvGrpSpPr>
        <p:grpSpPr>
          <a:xfrm>
            <a:off x="8232797" y="2493872"/>
            <a:ext cx="3345900" cy="3060609"/>
            <a:chOff x="7400042" y="2038157"/>
            <a:chExt cx="3345900" cy="3060609"/>
          </a:xfrm>
        </p:grpSpPr>
        <p:sp>
          <p:nvSpPr>
            <p:cNvPr id="444" name="Google Shape;444;g13e2283d4b5_0_0"/>
            <p:cNvSpPr/>
            <p:nvPr/>
          </p:nvSpPr>
          <p:spPr>
            <a:xfrm>
              <a:off x="7400042" y="3419966"/>
              <a:ext cx="3345900" cy="1678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5" name="Google Shape;445;g13e2283d4b5_0_0"/>
            <p:cNvSpPr/>
            <p:nvPr/>
          </p:nvSpPr>
          <p:spPr>
            <a:xfrm>
              <a:off x="7400042" y="2038157"/>
              <a:ext cx="3345900" cy="13908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6" name="Google Shape;446;g13e2283d4b5_0_0"/>
            <p:cNvSpPr txBox="1"/>
            <p:nvPr/>
          </p:nvSpPr>
          <p:spPr>
            <a:xfrm>
              <a:off x="7818769" y="2960520"/>
              <a:ext cx="2530800" cy="307800"/>
            </a:xfrm>
            <a:prstGeom prst="rect">
              <a:avLst/>
            </a:prstGeom>
            <a:noFill/>
            <a:ln>
              <a:noFill/>
            </a:ln>
          </p:spPr>
          <p:txBody>
            <a:bodyPr anchorCtr="0" anchor="t" bIns="45700" lIns="91425" spcFirstLastPara="1" rIns="91425" wrap="square" tIns="45700">
              <a:spAutoFit/>
            </a:bodyPr>
            <a:lstStyle/>
            <a:p>
              <a:pPr indent="0" lvl="1" marL="0" marR="0" rtl="0" algn="ctr">
                <a:lnSpc>
                  <a:spcPct val="120000"/>
                </a:lnSpc>
                <a:spcBef>
                  <a:spcPts val="0"/>
                </a:spcBef>
                <a:spcAft>
                  <a:spcPts val="0"/>
                </a:spcAft>
                <a:buClr>
                  <a:srgbClr val="000000"/>
                </a:buClr>
                <a:buSzPts val="1400"/>
                <a:buFont typeface="Arial"/>
                <a:buNone/>
              </a:pPr>
              <a:r>
                <a:rPr b="1" lang="en-US">
                  <a:solidFill>
                    <a:schemeClr val="lt1"/>
                  </a:solidFill>
                  <a:latin typeface="Open Sans"/>
                  <a:ea typeface="Open Sans"/>
                  <a:cs typeface="Open Sans"/>
                  <a:sym typeface="Open Sans"/>
                </a:rPr>
                <a:t>Non-Accredited</a:t>
              </a:r>
              <a:r>
                <a:rPr b="1" i="0" lang="en-US" sz="1400" u="none" cap="none" strike="noStrike">
                  <a:solidFill>
                    <a:schemeClr val="lt1"/>
                  </a:solidFill>
                  <a:latin typeface="Open Sans"/>
                  <a:ea typeface="Open Sans"/>
                  <a:cs typeface="Open Sans"/>
                  <a:sym typeface="Open Sans"/>
                </a:rPr>
                <a:t> Investors</a:t>
              </a:r>
              <a:endParaRPr b="0" i="0" sz="1400" u="none" cap="none" strike="noStrike">
                <a:solidFill>
                  <a:srgbClr val="000000"/>
                </a:solidFill>
                <a:latin typeface="Arial"/>
                <a:ea typeface="Arial"/>
                <a:cs typeface="Arial"/>
                <a:sym typeface="Arial"/>
              </a:endParaRPr>
            </a:p>
          </p:txBody>
        </p:sp>
        <p:sp>
          <p:nvSpPr>
            <p:cNvPr id="447" name="Google Shape;447;g13e2283d4b5_0_0"/>
            <p:cNvSpPr txBox="1"/>
            <p:nvPr/>
          </p:nvSpPr>
          <p:spPr>
            <a:xfrm>
              <a:off x="7818769" y="3803054"/>
              <a:ext cx="2530800" cy="1237500"/>
            </a:xfrm>
            <a:prstGeom prst="rect">
              <a:avLst/>
            </a:prstGeom>
            <a:noFill/>
            <a:ln>
              <a:noFill/>
            </a:ln>
          </p:spPr>
          <p:txBody>
            <a:bodyPr anchorCtr="0" anchor="t" bIns="45700" lIns="91425" spcFirstLastPara="1" rIns="91425" wrap="square" tIns="45700">
              <a:spAutoFit/>
            </a:bodyPr>
            <a:lstStyle/>
            <a:p>
              <a:pPr indent="-285750" lvl="1" marL="285750" marR="0" rtl="0" algn="l">
                <a:lnSpc>
                  <a:spcPct val="120000"/>
                </a:lnSpc>
                <a:spcBef>
                  <a:spcPts val="0"/>
                </a:spcBef>
                <a:spcAft>
                  <a:spcPts val="0"/>
                </a:spcAft>
                <a:buClr>
                  <a:srgbClr val="29A161"/>
                </a:buClr>
                <a:buSzPts val="1600"/>
                <a:buFont typeface="Arial"/>
                <a:buChar char="•"/>
              </a:pPr>
              <a:r>
                <a:rPr b="0" i="0" lang="en-US" sz="1400" u="none" cap="none" strike="noStrike">
                  <a:solidFill>
                    <a:srgbClr val="3F3F3F"/>
                  </a:solidFill>
                  <a:latin typeface="Open Sans"/>
                  <a:ea typeface="Open Sans"/>
                  <a:cs typeface="Open Sans"/>
                  <a:sym typeface="Open Sans"/>
                </a:rPr>
                <a:t>Digital Advertising</a:t>
              </a:r>
              <a:endParaRPr b="0" i="0" sz="1400" u="none" cap="none" strike="noStrike">
                <a:solidFill>
                  <a:srgbClr val="3F3F3F"/>
                </a:solidFill>
                <a:latin typeface="Open Sans"/>
                <a:ea typeface="Open Sans"/>
                <a:cs typeface="Open Sans"/>
                <a:sym typeface="Open Sans"/>
              </a:endParaRPr>
            </a:p>
            <a:p>
              <a:pPr indent="-285750" lvl="1" marL="285750" marR="0" rtl="0" algn="l">
                <a:lnSpc>
                  <a:spcPct val="120000"/>
                </a:lnSpc>
                <a:spcBef>
                  <a:spcPts val="1200"/>
                </a:spcBef>
                <a:spcAft>
                  <a:spcPts val="0"/>
                </a:spcAft>
                <a:buClr>
                  <a:srgbClr val="29A161"/>
                </a:buClr>
                <a:buSzPts val="1600"/>
                <a:buFont typeface="Arial"/>
                <a:buChar char="•"/>
              </a:pPr>
              <a:r>
                <a:rPr b="0" i="0" lang="en-US" sz="1400" u="none" cap="none" strike="noStrike">
                  <a:solidFill>
                    <a:srgbClr val="3F3F3F"/>
                  </a:solidFill>
                  <a:latin typeface="Open Sans"/>
                  <a:ea typeface="Open Sans"/>
                  <a:cs typeface="Open Sans"/>
                  <a:sym typeface="Open Sans"/>
                </a:rPr>
                <a:t>Social Media</a:t>
              </a:r>
              <a:endParaRPr b="0" i="0" sz="1400" u="none" cap="none" strike="noStrike">
                <a:solidFill>
                  <a:srgbClr val="000000"/>
                </a:solidFill>
                <a:latin typeface="Arial"/>
                <a:ea typeface="Arial"/>
                <a:cs typeface="Arial"/>
                <a:sym typeface="Arial"/>
              </a:endParaRPr>
            </a:p>
            <a:p>
              <a:pPr indent="-285750" lvl="1" marL="285750" marR="0" rtl="0" algn="l">
                <a:lnSpc>
                  <a:spcPct val="120000"/>
                </a:lnSpc>
                <a:spcBef>
                  <a:spcPts val="1200"/>
                </a:spcBef>
                <a:spcAft>
                  <a:spcPts val="0"/>
                </a:spcAft>
                <a:buClr>
                  <a:srgbClr val="29A161"/>
                </a:buClr>
                <a:buSzPts val="1600"/>
                <a:buFont typeface="Arial"/>
                <a:buChar char="•"/>
              </a:pPr>
              <a:r>
                <a:rPr b="0" i="0" lang="en-US" sz="1400" u="none" cap="none" strike="noStrike">
                  <a:solidFill>
                    <a:srgbClr val="3F3F3F"/>
                  </a:solidFill>
                  <a:latin typeface="Open Sans"/>
                  <a:ea typeface="Open Sans"/>
                  <a:cs typeface="Open Sans"/>
                  <a:sym typeface="Open Sans"/>
                </a:rPr>
                <a:t>Webinars</a:t>
              </a:r>
              <a:endParaRPr b="0" i="0" sz="1400" u="none" cap="none" strike="noStrike">
                <a:solidFill>
                  <a:srgbClr val="3F3F3F"/>
                </a:solidFill>
                <a:latin typeface="Open Sans"/>
                <a:ea typeface="Open Sans"/>
                <a:cs typeface="Open Sans"/>
                <a:sym typeface="Open Sans"/>
              </a:endParaRPr>
            </a:p>
          </p:txBody>
        </p:sp>
      </p:grpSp>
      <p:grpSp>
        <p:nvGrpSpPr>
          <p:cNvPr id="448" name="Google Shape;448;g13e2283d4b5_0_0"/>
          <p:cNvGrpSpPr/>
          <p:nvPr/>
        </p:nvGrpSpPr>
        <p:grpSpPr>
          <a:xfrm>
            <a:off x="4642261" y="2133964"/>
            <a:ext cx="3345900" cy="3060609"/>
            <a:chOff x="7400042" y="2038157"/>
            <a:chExt cx="3345900" cy="3060609"/>
          </a:xfrm>
        </p:grpSpPr>
        <p:sp>
          <p:nvSpPr>
            <p:cNvPr id="449" name="Google Shape;449;g13e2283d4b5_0_0"/>
            <p:cNvSpPr/>
            <p:nvPr/>
          </p:nvSpPr>
          <p:spPr>
            <a:xfrm>
              <a:off x="7400042" y="3419966"/>
              <a:ext cx="3345900" cy="1678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0" name="Google Shape;450;g13e2283d4b5_0_0"/>
            <p:cNvSpPr/>
            <p:nvPr/>
          </p:nvSpPr>
          <p:spPr>
            <a:xfrm>
              <a:off x="7400042" y="2038157"/>
              <a:ext cx="3345900" cy="13908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51" name="Google Shape;451;g13e2283d4b5_0_0"/>
            <p:cNvGrpSpPr/>
            <p:nvPr/>
          </p:nvGrpSpPr>
          <p:grpSpPr>
            <a:xfrm>
              <a:off x="8853817" y="2257613"/>
              <a:ext cx="597623" cy="576905"/>
              <a:chOff x="5276" y="2136"/>
              <a:chExt cx="2019" cy="1950"/>
            </a:xfrm>
          </p:grpSpPr>
          <p:sp>
            <p:nvSpPr>
              <p:cNvPr id="452" name="Google Shape;452;g13e2283d4b5_0_0"/>
              <p:cNvSpPr/>
              <p:nvPr/>
            </p:nvSpPr>
            <p:spPr>
              <a:xfrm>
                <a:off x="5684" y="2136"/>
                <a:ext cx="740" cy="949"/>
              </a:xfrm>
              <a:custGeom>
                <a:rect b="b" l="l" r="r" t="t"/>
                <a:pathLst>
                  <a:path extrusionOk="0" h="1897" w="1480">
                    <a:moveTo>
                      <a:pt x="761" y="0"/>
                    </a:moveTo>
                    <a:lnTo>
                      <a:pt x="777" y="0"/>
                    </a:lnTo>
                    <a:lnTo>
                      <a:pt x="795" y="1"/>
                    </a:lnTo>
                    <a:lnTo>
                      <a:pt x="817" y="2"/>
                    </a:lnTo>
                    <a:lnTo>
                      <a:pt x="842" y="5"/>
                    </a:lnTo>
                    <a:lnTo>
                      <a:pt x="869" y="8"/>
                    </a:lnTo>
                    <a:lnTo>
                      <a:pt x="898" y="13"/>
                    </a:lnTo>
                    <a:lnTo>
                      <a:pt x="929" y="19"/>
                    </a:lnTo>
                    <a:lnTo>
                      <a:pt x="962" y="27"/>
                    </a:lnTo>
                    <a:lnTo>
                      <a:pt x="995" y="38"/>
                    </a:lnTo>
                    <a:lnTo>
                      <a:pt x="1029" y="49"/>
                    </a:lnTo>
                    <a:lnTo>
                      <a:pt x="1065" y="64"/>
                    </a:lnTo>
                    <a:lnTo>
                      <a:pt x="1100" y="81"/>
                    </a:lnTo>
                    <a:lnTo>
                      <a:pt x="1136" y="99"/>
                    </a:lnTo>
                    <a:lnTo>
                      <a:pt x="1170" y="121"/>
                    </a:lnTo>
                    <a:lnTo>
                      <a:pt x="1205" y="147"/>
                    </a:lnTo>
                    <a:lnTo>
                      <a:pt x="1239" y="175"/>
                    </a:lnTo>
                    <a:lnTo>
                      <a:pt x="1272" y="207"/>
                    </a:lnTo>
                    <a:lnTo>
                      <a:pt x="1302" y="242"/>
                    </a:lnTo>
                    <a:lnTo>
                      <a:pt x="1333" y="280"/>
                    </a:lnTo>
                    <a:lnTo>
                      <a:pt x="1360" y="323"/>
                    </a:lnTo>
                    <a:lnTo>
                      <a:pt x="1385" y="371"/>
                    </a:lnTo>
                    <a:lnTo>
                      <a:pt x="1407" y="422"/>
                    </a:lnTo>
                    <a:lnTo>
                      <a:pt x="1428" y="478"/>
                    </a:lnTo>
                    <a:lnTo>
                      <a:pt x="1445" y="538"/>
                    </a:lnTo>
                    <a:lnTo>
                      <a:pt x="1458" y="604"/>
                    </a:lnTo>
                    <a:lnTo>
                      <a:pt x="1467" y="674"/>
                    </a:lnTo>
                    <a:lnTo>
                      <a:pt x="1474" y="750"/>
                    </a:lnTo>
                    <a:lnTo>
                      <a:pt x="1474" y="754"/>
                    </a:lnTo>
                    <a:lnTo>
                      <a:pt x="1475" y="761"/>
                    </a:lnTo>
                    <a:lnTo>
                      <a:pt x="1476" y="773"/>
                    </a:lnTo>
                    <a:lnTo>
                      <a:pt x="1477" y="789"/>
                    </a:lnTo>
                    <a:lnTo>
                      <a:pt x="1478" y="810"/>
                    </a:lnTo>
                    <a:lnTo>
                      <a:pt x="1478" y="835"/>
                    </a:lnTo>
                    <a:lnTo>
                      <a:pt x="1480" y="863"/>
                    </a:lnTo>
                    <a:lnTo>
                      <a:pt x="1480" y="895"/>
                    </a:lnTo>
                    <a:lnTo>
                      <a:pt x="1480" y="929"/>
                    </a:lnTo>
                    <a:lnTo>
                      <a:pt x="1478" y="966"/>
                    </a:lnTo>
                    <a:lnTo>
                      <a:pt x="1477" y="1005"/>
                    </a:lnTo>
                    <a:lnTo>
                      <a:pt x="1474" y="1046"/>
                    </a:lnTo>
                    <a:lnTo>
                      <a:pt x="1470" y="1089"/>
                    </a:lnTo>
                    <a:lnTo>
                      <a:pt x="1465" y="1133"/>
                    </a:lnTo>
                    <a:lnTo>
                      <a:pt x="1459" y="1180"/>
                    </a:lnTo>
                    <a:lnTo>
                      <a:pt x="1450" y="1226"/>
                    </a:lnTo>
                    <a:lnTo>
                      <a:pt x="1441" y="1273"/>
                    </a:lnTo>
                    <a:lnTo>
                      <a:pt x="1429" y="1320"/>
                    </a:lnTo>
                    <a:lnTo>
                      <a:pt x="1415" y="1368"/>
                    </a:lnTo>
                    <a:lnTo>
                      <a:pt x="1400" y="1415"/>
                    </a:lnTo>
                    <a:lnTo>
                      <a:pt x="1382" y="1462"/>
                    </a:lnTo>
                    <a:lnTo>
                      <a:pt x="1361" y="1508"/>
                    </a:lnTo>
                    <a:lnTo>
                      <a:pt x="1339" y="1553"/>
                    </a:lnTo>
                    <a:lnTo>
                      <a:pt x="1313" y="1596"/>
                    </a:lnTo>
                    <a:lnTo>
                      <a:pt x="1284" y="1637"/>
                    </a:lnTo>
                    <a:lnTo>
                      <a:pt x="1253" y="1677"/>
                    </a:lnTo>
                    <a:lnTo>
                      <a:pt x="1219" y="1715"/>
                    </a:lnTo>
                    <a:lnTo>
                      <a:pt x="1181" y="1749"/>
                    </a:lnTo>
                    <a:lnTo>
                      <a:pt x="1139" y="1781"/>
                    </a:lnTo>
                    <a:lnTo>
                      <a:pt x="1095" y="1809"/>
                    </a:lnTo>
                    <a:lnTo>
                      <a:pt x="1046" y="1835"/>
                    </a:lnTo>
                    <a:lnTo>
                      <a:pt x="995" y="1855"/>
                    </a:lnTo>
                    <a:lnTo>
                      <a:pt x="939" y="1872"/>
                    </a:lnTo>
                    <a:lnTo>
                      <a:pt x="879" y="1886"/>
                    </a:lnTo>
                    <a:lnTo>
                      <a:pt x="814" y="1893"/>
                    </a:lnTo>
                    <a:lnTo>
                      <a:pt x="745" y="1897"/>
                    </a:lnTo>
                    <a:lnTo>
                      <a:pt x="735" y="1897"/>
                    </a:lnTo>
                    <a:lnTo>
                      <a:pt x="667" y="1893"/>
                    </a:lnTo>
                    <a:lnTo>
                      <a:pt x="602" y="1886"/>
                    </a:lnTo>
                    <a:lnTo>
                      <a:pt x="542" y="1872"/>
                    </a:lnTo>
                    <a:lnTo>
                      <a:pt x="486" y="1855"/>
                    </a:lnTo>
                    <a:lnTo>
                      <a:pt x="433" y="1835"/>
                    </a:lnTo>
                    <a:lnTo>
                      <a:pt x="385" y="1809"/>
                    </a:lnTo>
                    <a:lnTo>
                      <a:pt x="340" y="1781"/>
                    </a:lnTo>
                    <a:lnTo>
                      <a:pt x="300" y="1749"/>
                    </a:lnTo>
                    <a:lnTo>
                      <a:pt x="262" y="1715"/>
                    </a:lnTo>
                    <a:lnTo>
                      <a:pt x="227" y="1677"/>
                    </a:lnTo>
                    <a:lnTo>
                      <a:pt x="195" y="1637"/>
                    </a:lnTo>
                    <a:lnTo>
                      <a:pt x="167" y="1596"/>
                    </a:lnTo>
                    <a:lnTo>
                      <a:pt x="142" y="1553"/>
                    </a:lnTo>
                    <a:lnTo>
                      <a:pt x="118" y="1508"/>
                    </a:lnTo>
                    <a:lnTo>
                      <a:pt x="99" y="1462"/>
                    </a:lnTo>
                    <a:lnTo>
                      <a:pt x="80" y="1416"/>
                    </a:lnTo>
                    <a:lnTo>
                      <a:pt x="64" y="1368"/>
                    </a:lnTo>
                    <a:lnTo>
                      <a:pt x="51" y="1320"/>
                    </a:lnTo>
                    <a:lnTo>
                      <a:pt x="40" y="1273"/>
                    </a:lnTo>
                    <a:lnTo>
                      <a:pt x="30" y="1226"/>
                    </a:lnTo>
                    <a:lnTo>
                      <a:pt x="22" y="1180"/>
                    </a:lnTo>
                    <a:lnTo>
                      <a:pt x="15" y="1133"/>
                    </a:lnTo>
                    <a:lnTo>
                      <a:pt x="9" y="1089"/>
                    </a:lnTo>
                    <a:lnTo>
                      <a:pt x="6" y="1046"/>
                    </a:lnTo>
                    <a:lnTo>
                      <a:pt x="3" y="1005"/>
                    </a:lnTo>
                    <a:lnTo>
                      <a:pt x="1" y="966"/>
                    </a:lnTo>
                    <a:lnTo>
                      <a:pt x="1" y="929"/>
                    </a:lnTo>
                    <a:lnTo>
                      <a:pt x="0" y="895"/>
                    </a:lnTo>
                    <a:lnTo>
                      <a:pt x="1" y="863"/>
                    </a:lnTo>
                    <a:lnTo>
                      <a:pt x="1" y="835"/>
                    </a:lnTo>
                    <a:lnTo>
                      <a:pt x="2" y="810"/>
                    </a:lnTo>
                    <a:lnTo>
                      <a:pt x="3" y="789"/>
                    </a:lnTo>
                    <a:lnTo>
                      <a:pt x="4" y="773"/>
                    </a:lnTo>
                    <a:lnTo>
                      <a:pt x="6" y="761"/>
                    </a:lnTo>
                    <a:lnTo>
                      <a:pt x="6" y="754"/>
                    </a:lnTo>
                    <a:lnTo>
                      <a:pt x="7" y="750"/>
                    </a:lnTo>
                    <a:lnTo>
                      <a:pt x="12" y="674"/>
                    </a:lnTo>
                    <a:lnTo>
                      <a:pt x="22" y="604"/>
                    </a:lnTo>
                    <a:lnTo>
                      <a:pt x="35" y="538"/>
                    </a:lnTo>
                    <a:lnTo>
                      <a:pt x="52" y="478"/>
                    </a:lnTo>
                    <a:lnTo>
                      <a:pt x="72" y="422"/>
                    </a:lnTo>
                    <a:lnTo>
                      <a:pt x="95" y="371"/>
                    </a:lnTo>
                    <a:lnTo>
                      <a:pt x="121" y="323"/>
                    </a:lnTo>
                    <a:lnTo>
                      <a:pt x="148" y="280"/>
                    </a:lnTo>
                    <a:lnTo>
                      <a:pt x="177" y="242"/>
                    </a:lnTo>
                    <a:lnTo>
                      <a:pt x="209" y="207"/>
                    </a:lnTo>
                    <a:lnTo>
                      <a:pt x="242" y="175"/>
                    </a:lnTo>
                    <a:lnTo>
                      <a:pt x="275" y="147"/>
                    </a:lnTo>
                    <a:lnTo>
                      <a:pt x="311" y="121"/>
                    </a:lnTo>
                    <a:lnTo>
                      <a:pt x="345" y="99"/>
                    </a:lnTo>
                    <a:lnTo>
                      <a:pt x="380" y="81"/>
                    </a:lnTo>
                    <a:lnTo>
                      <a:pt x="416" y="64"/>
                    </a:lnTo>
                    <a:lnTo>
                      <a:pt x="451" y="49"/>
                    </a:lnTo>
                    <a:lnTo>
                      <a:pt x="486" y="38"/>
                    </a:lnTo>
                    <a:lnTo>
                      <a:pt x="519" y="27"/>
                    </a:lnTo>
                    <a:lnTo>
                      <a:pt x="552" y="19"/>
                    </a:lnTo>
                    <a:lnTo>
                      <a:pt x="582" y="13"/>
                    </a:lnTo>
                    <a:lnTo>
                      <a:pt x="612" y="8"/>
                    </a:lnTo>
                    <a:lnTo>
                      <a:pt x="639" y="5"/>
                    </a:lnTo>
                    <a:lnTo>
                      <a:pt x="663" y="2"/>
                    </a:lnTo>
                    <a:lnTo>
                      <a:pt x="685" y="1"/>
                    </a:lnTo>
                    <a:lnTo>
                      <a:pt x="704" y="0"/>
                    </a:lnTo>
                    <a:lnTo>
                      <a:pt x="719" y="0"/>
                    </a:lnTo>
                    <a:lnTo>
                      <a:pt x="732" y="0"/>
                    </a:lnTo>
                    <a:lnTo>
                      <a:pt x="740" y="0"/>
                    </a:lnTo>
                    <a:lnTo>
                      <a:pt x="749" y="0"/>
                    </a:lnTo>
                    <a:lnTo>
                      <a:pt x="76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3" name="Google Shape;453;g13e2283d4b5_0_0"/>
              <p:cNvSpPr/>
              <p:nvPr/>
            </p:nvSpPr>
            <p:spPr>
              <a:xfrm>
                <a:off x="5276" y="3191"/>
                <a:ext cx="1406" cy="895"/>
              </a:xfrm>
              <a:custGeom>
                <a:rect b="b" l="l" r="r" t="t"/>
                <a:pathLst>
                  <a:path extrusionOk="0" h="1789" w="2811">
                    <a:moveTo>
                      <a:pt x="1010" y="0"/>
                    </a:moveTo>
                    <a:lnTo>
                      <a:pt x="1305" y="934"/>
                    </a:lnTo>
                    <a:lnTo>
                      <a:pt x="1478" y="444"/>
                    </a:lnTo>
                    <a:lnTo>
                      <a:pt x="1446" y="396"/>
                    </a:lnTo>
                    <a:lnTo>
                      <a:pt x="1419" y="354"/>
                    </a:lnTo>
                    <a:lnTo>
                      <a:pt x="1397" y="313"/>
                    </a:lnTo>
                    <a:lnTo>
                      <a:pt x="1380" y="276"/>
                    </a:lnTo>
                    <a:lnTo>
                      <a:pt x="1366" y="242"/>
                    </a:lnTo>
                    <a:lnTo>
                      <a:pt x="1358" y="210"/>
                    </a:lnTo>
                    <a:lnTo>
                      <a:pt x="1352" y="182"/>
                    </a:lnTo>
                    <a:lnTo>
                      <a:pt x="1350" y="157"/>
                    </a:lnTo>
                    <a:lnTo>
                      <a:pt x="1352" y="133"/>
                    </a:lnTo>
                    <a:lnTo>
                      <a:pt x="1355" y="112"/>
                    </a:lnTo>
                    <a:lnTo>
                      <a:pt x="1363" y="94"/>
                    </a:lnTo>
                    <a:lnTo>
                      <a:pt x="1371" y="78"/>
                    </a:lnTo>
                    <a:lnTo>
                      <a:pt x="1382" y="64"/>
                    </a:lnTo>
                    <a:lnTo>
                      <a:pt x="1394" y="51"/>
                    </a:lnTo>
                    <a:lnTo>
                      <a:pt x="1408" y="40"/>
                    </a:lnTo>
                    <a:lnTo>
                      <a:pt x="1423" y="32"/>
                    </a:lnTo>
                    <a:lnTo>
                      <a:pt x="1438" y="23"/>
                    </a:lnTo>
                    <a:lnTo>
                      <a:pt x="1454" y="17"/>
                    </a:lnTo>
                    <a:lnTo>
                      <a:pt x="1469" y="12"/>
                    </a:lnTo>
                    <a:lnTo>
                      <a:pt x="1485" y="8"/>
                    </a:lnTo>
                    <a:lnTo>
                      <a:pt x="1501" y="5"/>
                    </a:lnTo>
                    <a:lnTo>
                      <a:pt x="1514" y="2"/>
                    </a:lnTo>
                    <a:lnTo>
                      <a:pt x="1528" y="1"/>
                    </a:lnTo>
                    <a:lnTo>
                      <a:pt x="1539" y="0"/>
                    </a:lnTo>
                    <a:lnTo>
                      <a:pt x="1549" y="0"/>
                    </a:lnTo>
                    <a:lnTo>
                      <a:pt x="1557" y="0"/>
                    </a:lnTo>
                    <a:lnTo>
                      <a:pt x="1561" y="0"/>
                    </a:lnTo>
                    <a:lnTo>
                      <a:pt x="1568" y="0"/>
                    </a:lnTo>
                    <a:lnTo>
                      <a:pt x="1578" y="0"/>
                    </a:lnTo>
                    <a:lnTo>
                      <a:pt x="1589" y="1"/>
                    </a:lnTo>
                    <a:lnTo>
                      <a:pt x="1603" y="2"/>
                    </a:lnTo>
                    <a:lnTo>
                      <a:pt x="1617" y="5"/>
                    </a:lnTo>
                    <a:lnTo>
                      <a:pt x="1632" y="7"/>
                    </a:lnTo>
                    <a:lnTo>
                      <a:pt x="1648" y="12"/>
                    </a:lnTo>
                    <a:lnTo>
                      <a:pt x="1664" y="17"/>
                    </a:lnTo>
                    <a:lnTo>
                      <a:pt x="1678" y="23"/>
                    </a:lnTo>
                    <a:lnTo>
                      <a:pt x="1694" y="30"/>
                    </a:lnTo>
                    <a:lnTo>
                      <a:pt x="1709" y="40"/>
                    </a:lnTo>
                    <a:lnTo>
                      <a:pt x="1723" y="51"/>
                    </a:lnTo>
                    <a:lnTo>
                      <a:pt x="1735" y="64"/>
                    </a:lnTo>
                    <a:lnTo>
                      <a:pt x="1746" y="78"/>
                    </a:lnTo>
                    <a:lnTo>
                      <a:pt x="1754" y="94"/>
                    </a:lnTo>
                    <a:lnTo>
                      <a:pt x="1762" y="112"/>
                    </a:lnTo>
                    <a:lnTo>
                      <a:pt x="1765" y="133"/>
                    </a:lnTo>
                    <a:lnTo>
                      <a:pt x="1767" y="157"/>
                    </a:lnTo>
                    <a:lnTo>
                      <a:pt x="1765" y="182"/>
                    </a:lnTo>
                    <a:lnTo>
                      <a:pt x="1760" y="210"/>
                    </a:lnTo>
                    <a:lnTo>
                      <a:pt x="1751" y="242"/>
                    </a:lnTo>
                    <a:lnTo>
                      <a:pt x="1738" y="276"/>
                    </a:lnTo>
                    <a:lnTo>
                      <a:pt x="1720" y="313"/>
                    </a:lnTo>
                    <a:lnTo>
                      <a:pt x="1698" y="354"/>
                    </a:lnTo>
                    <a:lnTo>
                      <a:pt x="1671" y="396"/>
                    </a:lnTo>
                    <a:lnTo>
                      <a:pt x="1639" y="444"/>
                    </a:lnTo>
                    <a:lnTo>
                      <a:pt x="1812" y="934"/>
                    </a:lnTo>
                    <a:lnTo>
                      <a:pt x="2108" y="0"/>
                    </a:lnTo>
                    <a:lnTo>
                      <a:pt x="2111" y="1"/>
                    </a:lnTo>
                    <a:lnTo>
                      <a:pt x="2119" y="6"/>
                    </a:lnTo>
                    <a:lnTo>
                      <a:pt x="2134" y="12"/>
                    </a:lnTo>
                    <a:lnTo>
                      <a:pt x="2153" y="22"/>
                    </a:lnTo>
                    <a:lnTo>
                      <a:pt x="2178" y="34"/>
                    </a:lnTo>
                    <a:lnTo>
                      <a:pt x="2206" y="49"/>
                    </a:lnTo>
                    <a:lnTo>
                      <a:pt x="2238" y="65"/>
                    </a:lnTo>
                    <a:lnTo>
                      <a:pt x="2275" y="84"/>
                    </a:lnTo>
                    <a:lnTo>
                      <a:pt x="2314" y="104"/>
                    </a:lnTo>
                    <a:lnTo>
                      <a:pt x="2357" y="127"/>
                    </a:lnTo>
                    <a:lnTo>
                      <a:pt x="2401" y="150"/>
                    </a:lnTo>
                    <a:lnTo>
                      <a:pt x="2448" y="176"/>
                    </a:lnTo>
                    <a:lnTo>
                      <a:pt x="2497" y="203"/>
                    </a:lnTo>
                    <a:lnTo>
                      <a:pt x="2548" y="231"/>
                    </a:lnTo>
                    <a:lnTo>
                      <a:pt x="2599" y="261"/>
                    </a:lnTo>
                    <a:lnTo>
                      <a:pt x="2652" y="291"/>
                    </a:lnTo>
                    <a:lnTo>
                      <a:pt x="2706" y="322"/>
                    </a:lnTo>
                    <a:lnTo>
                      <a:pt x="2758" y="354"/>
                    </a:lnTo>
                    <a:lnTo>
                      <a:pt x="2811" y="387"/>
                    </a:lnTo>
                    <a:lnTo>
                      <a:pt x="2773" y="399"/>
                    </a:lnTo>
                    <a:lnTo>
                      <a:pt x="2737" y="416"/>
                    </a:lnTo>
                    <a:lnTo>
                      <a:pt x="2706" y="439"/>
                    </a:lnTo>
                    <a:lnTo>
                      <a:pt x="2679" y="467"/>
                    </a:lnTo>
                    <a:lnTo>
                      <a:pt x="2657" y="499"/>
                    </a:lnTo>
                    <a:lnTo>
                      <a:pt x="2641" y="535"/>
                    </a:lnTo>
                    <a:lnTo>
                      <a:pt x="2630" y="573"/>
                    </a:lnTo>
                    <a:lnTo>
                      <a:pt x="2626" y="614"/>
                    </a:lnTo>
                    <a:lnTo>
                      <a:pt x="2626" y="734"/>
                    </a:lnTo>
                    <a:lnTo>
                      <a:pt x="2597" y="728"/>
                    </a:lnTo>
                    <a:lnTo>
                      <a:pt x="2565" y="727"/>
                    </a:lnTo>
                    <a:lnTo>
                      <a:pt x="2277" y="727"/>
                    </a:lnTo>
                    <a:lnTo>
                      <a:pt x="2234" y="731"/>
                    </a:lnTo>
                    <a:lnTo>
                      <a:pt x="2195" y="742"/>
                    </a:lnTo>
                    <a:lnTo>
                      <a:pt x="2158" y="759"/>
                    </a:lnTo>
                    <a:lnTo>
                      <a:pt x="2127" y="782"/>
                    </a:lnTo>
                    <a:lnTo>
                      <a:pt x="2098" y="810"/>
                    </a:lnTo>
                    <a:lnTo>
                      <a:pt x="2075" y="842"/>
                    </a:lnTo>
                    <a:lnTo>
                      <a:pt x="2058" y="879"/>
                    </a:lnTo>
                    <a:lnTo>
                      <a:pt x="2047" y="918"/>
                    </a:lnTo>
                    <a:lnTo>
                      <a:pt x="2043" y="959"/>
                    </a:lnTo>
                    <a:lnTo>
                      <a:pt x="2043" y="1726"/>
                    </a:lnTo>
                    <a:lnTo>
                      <a:pt x="2046" y="1757"/>
                    </a:lnTo>
                    <a:lnTo>
                      <a:pt x="2052" y="1789"/>
                    </a:lnTo>
                    <a:lnTo>
                      <a:pt x="0" y="1789"/>
                    </a:lnTo>
                    <a:lnTo>
                      <a:pt x="1" y="961"/>
                    </a:lnTo>
                    <a:lnTo>
                      <a:pt x="4" y="901"/>
                    </a:lnTo>
                    <a:lnTo>
                      <a:pt x="9" y="844"/>
                    </a:lnTo>
                    <a:lnTo>
                      <a:pt x="16" y="791"/>
                    </a:lnTo>
                    <a:lnTo>
                      <a:pt x="27" y="738"/>
                    </a:lnTo>
                    <a:lnTo>
                      <a:pt x="43" y="689"/>
                    </a:lnTo>
                    <a:lnTo>
                      <a:pt x="62" y="641"/>
                    </a:lnTo>
                    <a:lnTo>
                      <a:pt x="87" y="596"/>
                    </a:lnTo>
                    <a:lnTo>
                      <a:pt x="116" y="552"/>
                    </a:lnTo>
                    <a:lnTo>
                      <a:pt x="153" y="510"/>
                    </a:lnTo>
                    <a:lnTo>
                      <a:pt x="197" y="469"/>
                    </a:lnTo>
                    <a:lnTo>
                      <a:pt x="247" y="428"/>
                    </a:lnTo>
                    <a:lnTo>
                      <a:pt x="306" y="388"/>
                    </a:lnTo>
                    <a:lnTo>
                      <a:pt x="359" y="356"/>
                    </a:lnTo>
                    <a:lnTo>
                      <a:pt x="411" y="324"/>
                    </a:lnTo>
                    <a:lnTo>
                      <a:pt x="464" y="292"/>
                    </a:lnTo>
                    <a:lnTo>
                      <a:pt x="517" y="262"/>
                    </a:lnTo>
                    <a:lnTo>
                      <a:pt x="569" y="232"/>
                    </a:lnTo>
                    <a:lnTo>
                      <a:pt x="619" y="204"/>
                    </a:lnTo>
                    <a:lnTo>
                      <a:pt x="668" y="177"/>
                    </a:lnTo>
                    <a:lnTo>
                      <a:pt x="716" y="152"/>
                    </a:lnTo>
                    <a:lnTo>
                      <a:pt x="760" y="127"/>
                    </a:lnTo>
                    <a:lnTo>
                      <a:pt x="803" y="105"/>
                    </a:lnTo>
                    <a:lnTo>
                      <a:pt x="842" y="84"/>
                    </a:lnTo>
                    <a:lnTo>
                      <a:pt x="879" y="66"/>
                    </a:lnTo>
                    <a:lnTo>
                      <a:pt x="911" y="49"/>
                    </a:lnTo>
                    <a:lnTo>
                      <a:pt x="940" y="34"/>
                    </a:lnTo>
                    <a:lnTo>
                      <a:pt x="963" y="22"/>
                    </a:lnTo>
                    <a:lnTo>
                      <a:pt x="983" y="12"/>
                    </a:lnTo>
                    <a:lnTo>
                      <a:pt x="998" y="6"/>
                    </a:lnTo>
                    <a:lnTo>
                      <a:pt x="1006" y="1"/>
                    </a:lnTo>
                    <a:lnTo>
                      <a:pt x="101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4" name="Google Shape;454;g13e2283d4b5_0_0"/>
              <p:cNvSpPr/>
              <p:nvPr/>
            </p:nvSpPr>
            <p:spPr>
              <a:xfrm>
                <a:off x="6383" y="3640"/>
                <a:ext cx="206" cy="445"/>
              </a:xfrm>
              <a:custGeom>
                <a:rect b="b" l="l" r="r" t="t"/>
                <a:pathLst>
                  <a:path extrusionOk="0" h="891" w="413">
                    <a:moveTo>
                      <a:pt x="63" y="0"/>
                    </a:moveTo>
                    <a:lnTo>
                      <a:pt x="351" y="0"/>
                    </a:lnTo>
                    <a:lnTo>
                      <a:pt x="371" y="4"/>
                    </a:lnTo>
                    <a:lnTo>
                      <a:pt x="389" y="12"/>
                    </a:lnTo>
                    <a:lnTo>
                      <a:pt x="402" y="26"/>
                    </a:lnTo>
                    <a:lnTo>
                      <a:pt x="411" y="43"/>
                    </a:lnTo>
                    <a:lnTo>
                      <a:pt x="413" y="62"/>
                    </a:lnTo>
                    <a:lnTo>
                      <a:pt x="413" y="829"/>
                    </a:lnTo>
                    <a:lnTo>
                      <a:pt x="411" y="848"/>
                    </a:lnTo>
                    <a:lnTo>
                      <a:pt x="401" y="865"/>
                    </a:lnTo>
                    <a:lnTo>
                      <a:pt x="387" y="879"/>
                    </a:lnTo>
                    <a:lnTo>
                      <a:pt x="370" y="887"/>
                    </a:lnTo>
                    <a:lnTo>
                      <a:pt x="351" y="891"/>
                    </a:lnTo>
                    <a:lnTo>
                      <a:pt x="63" y="891"/>
                    </a:lnTo>
                    <a:lnTo>
                      <a:pt x="43" y="887"/>
                    </a:lnTo>
                    <a:lnTo>
                      <a:pt x="26" y="879"/>
                    </a:lnTo>
                    <a:lnTo>
                      <a:pt x="13" y="865"/>
                    </a:lnTo>
                    <a:lnTo>
                      <a:pt x="4" y="848"/>
                    </a:lnTo>
                    <a:lnTo>
                      <a:pt x="0" y="829"/>
                    </a:lnTo>
                    <a:lnTo>
                      <a:pt x="0" y="62"/>
                    </a:lnTo>
                    <a:lnTo>
                      <a:pt x="4" y="43"/>
                    </a:lnTo>
                    <a:lnTo>
                      <a:pt x="13" y="26"/>
                    </a:lnTo>
                    <a:lnTo>
                      <a:pt x="26" y="12"/>
                    </a:lnTo>
                    <a:lnTo>
                      <a:pt x="43" y="4"/>
                    </a:lnTo>
                    <a:lnTo>
                      <a:pt x="6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5" name="Google Shape;455;g13e2283d4b5_0_0"/>
              <p:cNvSpPr/>
              <p:nvPr/>
            </p:nvSpPr>
            <p:spPr>
              <a:xfrm>
                <a:off x="6674" y="3468"/>
                <a:ext cx="207" cy="617"/>
              </a:xfrm>
              <a:custGeom>
                <a:rect b="b" l="l" r="r" t="t"/>
                <a:pathLst>
                  <a:path extrusionOk="0" h="1235" w="414">
                    <a:moveTo>
                      <a:pt x="63" y="0"/>
                    </a:moveTo>
                    <a:lnTo>
                      <a:pt x="352" y="0"/>
                    </a:lnTo>
                    <a:lnTo>
                      <a:pt x="371" y="3"/>
                    </a:lnTo>
                    <a:lnTo>
                      <a:pt x="388" y="12"/>
                    </a:lnTo>
                    <a:lnTo>
                      <a:pt x="400" y="26"/>
                    </a:lnTo>
                    <a:lnTo>
                      <a:pt x="410" y="43"/>
                    </a:lnTo>
                    <a:lnTo>
                      <a:pt x="414" y="62"/>
                    </a:lnTo>
                    <a:lnTo>
                      <a:pt x="414" y="1173"/>
                    </a:lnTo>
                    <a:lnTo>
                      <a:pt x="410" y="1192"/>
                    </a:lnTo>
                    <a:lnTo>
                      <a:pt x="402" y="1209"/>
                    </a:lnTo>
                    <a:lnTo>
                      <a:pt x="388" y="1223"/>
                    </a:lnTo>
                    <a:lnTo>
                      <a:pt x="371" y="1231"/>
                    </a:lnTo>
                    <a:lnTo>
                      <a:pt x="352" y="1235"/>
                    </a:lnTo>
                    <a:lnTo>
                      <a:pt x="63" y="1235"/>
                    </a:lnTo>
                    <a:lnTo>
                      <a:pt x="43" y="1231"/>
                    </a:lnTo>
                    <a:lnTo>
                      <a:pt x="26" y="1223"/>
                    </a:lnTo>
                    <a:lnTo>
                      <a:pt x="12" y="1209"/>
                    </a:lnTo>
                    <a:lnTo>
                      <a:pt x="4" y="1192"/>
                    </a:lnTo>
                    <a:lnTo>
                      <a:pt x="0" y="1173"/>
                    </a:lnTo>
                    <a:lnTo>
                      <a:pt x="0" y="62"/>
                    </a:lnTo>
                    <a:lnTo>
                      <a:pt x="4" y="42"/>
                    </a:lnTo>
                    <a:lnTo>
                      <a:pt x="12" y="25"/>
                    </a:lnTo>
                    <a:lnTo>
                      <a:pt x="26" y="11"/>
                    </a:lnTo>
                    <a:lnTo>
                      <a:pt x="43" y="3"/>
                    </a:lnTo>
                    <a:lnTo>
                      <a:pt x="6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6" name="Google Shape;456;g13e2283d4b5_0_0"/>
              <p:cNvSpPr/>
              <p:nvPr/>
            </p:nvSpPr>
            <p:spPr>
              <a:xfrm>
                <a:off x="6843" y="2931"/>
                <a:ext cx="452" cy="1154"/>
              </a:xfrm>
              <a:custGeom>
                <a:rect b="b" l="l" r="r" t="t"/>
                <a:pathLst>
                  <a:path extrusionOk="0" h="2308" w="904">
                    <a:moveTo>
                      <a:pt x="451" y="0"/>
                    </a:moveTo>
                    <a:lnTo>
                      <a:pt x="466" y="2"/>
                    </a:lnTo>
                    <a:lnTo>
                      <a:pt x="480" y="9"/>
                    </a:lnTo>
                    <a:lnTo>
                      <a:pt x="491" y="22"/>
                    </a:lnTo>
                    <a:lnTo>
                      <a:pt x="896" y="673"/>
                    </a:lnTo>
                    <a:lnTo>
                      <a:pt x="904" y="689"/>
                    </a:lnTo>
                    <a:lnTo>
                      <a:pt x="904" y="706"/>
                    </a:lnTo>
                    <a:lnTo>
                      <a:pt x="899" y="720"/>
                    </a:lnTo>
                    <a:lnTo>
                      <a:pt x="888" y="733"/>
                    </a:lnTo>
                    <a:lnTo>
                      <a:pt x="874" y="741"/>
                    </a:lnTo>
                    <a:lnTo>
                      <a:pt x="857" y="744"/>
                    </a:lnTo>
                    <a:lnTo>
                      <a:pt x="657" y="744"/>
                    </a:lnTo>
                    <a:lnTo>
                      <a:pt x="657" y="2250"/>
                    </a:lnTo>
                    <a:lnTo>
                      <a:pt x="657" y="2250"/>
                    </a:lnTo>
                    <a:lnTo>
                      <a:pt x="654" y="2269"/>
                    </a:lnTo>
                    <a:lnTo>
                      <a:pt x="644" y="2285"/>
                    </a:lnTo>
                    <a:lnTo>
                      <a:pt x="632" y="2297"/>
                    </a:lnTo>
                    <a:lnTo>
                      <a:pt x="615" y="2305"/>
                    </a:lnTo>
                    <a:lnTo>
                      <a:pt x="596" y="2308"/>
                    </a:lnTo>
                    <a:lnTo>
                      <a:pt x="307" y="2308"/>
                    </a:lnTo>
                    <a:lnTo>
                      <a:pt x="288" y="2305"/>
                    </a:lnTo>
                    <a:lnTo>
                      <a:pt x="271" y="2296"/>
                    </a:lnTo>
                    <a:lnTo>
                      <a:pt x="257" y="2282"/>
                    </a:lnTo>
                    <a:lnTo>
                      <a:pt x="249" y="2265"/>
                    </a:lnTo>
                    <a:lnTo>
                      <a:pt x="245" y="2245"/>
                    </a:lnTo>
                    <a:lnTo>
                      <a:pt x="245" y="744"/>
                    </a:lnTo>
                    <a:lnTo>
                      <a:pt x="45" y="744"/>
                    </a:lnTo>
                    <a:lnTo>
                      <a:pt x="28" y="741"/>
                    </a:lnTo>
                    <a:lnTo>
                      <a:pt x="15" y="733"/>
                    </a:lnTo>
                    <a:lnTo>
                      <a:pt x="5" y="720"/>
                    </a:lnTo>
                    <a:lnTo>
                      <a:pt x="0" y="706"/>
                    </a:lnTo>
                    <a:lnTo>
                      <a:pt x="0" y="689"/>
                    </a:lnTo>
                    <a:lnTo>
                      <a:pt x="6" y="673"/>
                    </a:lnTo>
                    <a:lnTo>
                      <a:pt x="411" y="22"/>
                    </a:lnTo>
                    <a:lnTo>
                      <a:pt x="422" y="9"/>
                    </a:lnTo>
                    <a:lnTo>
                      <a:pt x="436" y="2"/>
                    </a:lnTo>
                    <a:lnTo>
                      <a:pt x="45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7" name="Google Shape;457;g13e2283d4b5_0_0"/>
            <p:cNvSpPr txBox="1"/>
            <p:nvPr/>
          </p:nvSpPr>
          <p:spPr>
            <a:xfrm>
              <a:off x="7818769" y="2960520"/>
              <a:ext cx="2530800" cy="307800"/>
            </a:xfrm>
            <a:prstGeom prst="rect">
              <a:avLst/>
            </a:prstGeom>
            <a:noFill/>
            <a:ln>
              <a:noFill/>
            </a:ln>
          </p:spPr>
          <p:txBody>
            <a:bodyPr anchorCtr="0" anchor="t" bIns="45700" lIns="91425" spcFirstLastPara="1" rIns="91425" wrap="square" tIns="45700">
              <a:spAutoFit/>
            </a:bodyPr>
            <a:lstStyle/>
            <a:p>
              <a:pPr indent="0" lvl="1" marL="0" marR="0" rtl="0" algn="ctr">
                <a:lnSpc>
                  <a:spcPct val="12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Accredited Investors</a:t>
              </a:r>
              <a:endParaRPr b="0" i="0" sz="1400" u="none" cap="none" strike="noStrike">
                <a:solidFill>
                  <a:srgbClr val="000000"/>
                </a:solidFill>
                <a:latin typeface="Arial"/>
                <a:ea typeface="Arial"/>
                <a:cs typeface="Arial"/>
                <a:sym typeface="Arial"/>
              </a:endParaRPr>
            </a:p>
          </p:txBody>
        </p:sp>
        <p:sp>
          <p:nvSpPr>
            <p:cNvPr id="458" name="Google Shape;458;g13e2283d4b5_0_0"/>
            <p:cNvSpPr txBox="1"/>
            <p:nvPr/>
          </p:nvSpPr>
          <p:spPr>
            <a:xfrm>
              <a:off x="7818769" y="3803054"/>
              <a:ext cx="2530800" cy="1237500"/>
            </a:xfrm>
            <a:prstGeom prst="rect">
              <a:avLst/>
            </a:prstGeom>
            <a:noFill/>
            <a:ln>
              <a:noFill/>
            </a:ln>
          </p:spPr>
          <p:txBody>
            <a:bodyPr anchorCtr="0" anchor="t" bIns="45700" lIns="91425" spcFirstLastPara="1" rIns="91425" wrap="square" tIns="45700">
              <a:spAutoFit/>
            </a:bodyPr>
            <a:lstStyle/>
            <a:p>
              <a:pPr indent="-285750" lvl="1" marL="285750" marR="0" rtl="0" algn="l">
                <a:lnSpc>
                  <a:spcPct val="120000"/>
                </a:lnSpc>
                <a:spcBef>
                  <a:spcPts val="0"/>
                </a:spcBef>
                <a:spcAft>
                  <a:spcPts val="0"/>
                </a:spcAft>
                <a:buClr>
                  <a:srgbClr val="29A161"/>
                </a:buClr>
                <a:buSzPts val="1600"/>
                <a:buFont typeface="Arial"/>
                <a:buChar char="•"/>
              </a:pPr>
              <a:r>
                <a:rPr b="0" i="0" lang="en-US" sz="1400" u="none" cap="none" strike="noStrike">
                  <a:solidFill>
                    <a:srgbClr val="3F3F3F"/>
                  </a:solidFill>
                  <a:latin typeface="Open Sans"/>
                  <a:ea typeface="Open Sans"/>
                  <a:cs typeface="Open Sans"/>
                  <a:sym typeface="Open Sans"/>
                </a:rPr>
                <a:t>Financial Newsletters</a:t>
              </a:r>
              <a:endParaRPr b="0" i="0" sz="1400" u="none" cap="none" strike="noStrike">
                <a:solidFill>
                  <a:srgbClr val="3F3F3F"/>
                </a:solidFill>
                <a:latin typeface="Open Sans"/>
                <a:ea typeface="Open Sans"/>
                <a:cs typeface="Open Sans"/>
                <a:sym typeface="Open Sans"/>
              </a:endParaRPr>
            </a:p>
            <a:p>
              <a:pPr indent="-285750" lvl="1" marL="285750" marR="0" rtl="0" algn="l">
                <a:lnSpc>
                  <a:spcPct val="120000"/>
                </a:lnSpc>
                <a:spcBef>
                  <a:spcPts val="1200"/>
                </a:spcBef>
                <a:spcAft>
                  <a:spcPts val="0"/>
                </a:spcAft>
                <a:buClr>
                  <a:srgbClr val="29A161"/>
                </a:buClr>
                <a:buSzPts val="1600"/>
                <a:buFont typeface="Arial"/>
                <a:buChar char="•"/>
              </a:pPr>
              <a:r>
                <a:rPr b="0" i="0" lang="en-US" sz="1400" u="none" cap="none" strike="noStrike">
                  <a:solidFill>
                    <a:srgbClr val="3F3F3F"/>
                  </a:solidFill>
                  <a:latin typeface="Open Sans"/>
                  <a:ea typeface="Open Sans"/>
                  <a:cs typeface="Open Sans"/>
                  <a:sym typeface="Open Sans"/>
                </a:rPr>
                <a:t>Email Marketing</a:t>
              </a:r>
              <a:endParaRPr b="0" i="0" sz="1400" u="none" cap="none" strike="noStrike">
                <a:solidFill>
                  <a:srgbClr val="000000"/>
                </a:solidFill>
                <a:latin typeface="Arial"/>
                <a:ea typeface="Arial"/>
                <a:cs typeface="Arial"/>
                <a:sym typeface="Arial"/>
              </a:endParaRPr>
            </a:p>
            <a:p>
              <a:pPr indent="-285750" lvl="1" marL="285750" marR="0" rtl="0" algn="l">
                <a:lnSpc>
                  <a:spcPct val="120000"/>
                </a:lnSpc>
                <a:spcBef>
                  <a:spcPts val="1200"/>
                </a:spcBef>
                <a:spcAft>
                  <a:spcPts val="0"/>
                </a:spcAft>
                <a:buClr>
                  <a:srgbClr val="29A161"/>
                </a:buClr>
                <a:buSzPts val="1600"/>
                <a:buFont typeface="Arial"/>
                <a:buChar char="•"/>
              </a:pPr>
              <a:r>
                <a:rPr b="0" i="0" lang="en-US" sz="1400" u="none" cap="none" strike="noStrike">
                  <a:solidFill>
                    <a:srgbClr val="3F3F3F"/>
                  </a:solidFill>
                  <a:latin typeface="Open Sans"/>
                  <a:ea typeface="Open Sans"/>
                  <a:cs typeface="Open Sans"/>
                  <a:sym typeface="Open Sans"/>
                </a:rPr>
                <a:t>Direct Outreach</a:t>
              </a:r>
              <a:endParaRPr b="0" i="0" sz="1400" u="none" cap="none" strike="noStrike">
                <a:solidFill>
                  <a:srgbClr val="3F3F3F"/>
                </a:solidFill>
                <a:latin typeface="Open Sans"/>
                <a:ea typeface="Open Sans"/>
                <a:cs typeface="Open Sans"/>
                <a:sym typeface="Open Sans"/>
              </a:endParaRPr>
            </a:p>
          </p:txBody>
        </p:sp>
      </p:grpSp>
      <p:grpSp>
        <p:nvGrpSpPr>
          <p:cNvPr id="459" name="Google Shape;459;g13e2283d4b5_0_0"/>
          <p:cNvGrpSpPr/>
          <p:nvPr/>
        </p:nvGrpSpPr>
        <p:grpSpPr>
          <a:xfrm>
            <a:off x="1059084" y="2409251"/>
            <a:ext cx="3345900" cy="3060609"/>
            <a:chOff x="7400042" y="2038157"/>
            <a:chExt cx="3345900" cy="3060609"/>
          </a:xfrm>
        </p:grpSpPr>
        <p:sp>
          <p:nvSpPr>
            <p:cNvPr id="460" name="Google Shape;460;g13e2283d4b5_0_0"/>
            <p:cNvSpPr/>
            <p:nvPr/>
          </p:nvSpPr>
          <p:spPr>
            <a:xfrm>
              <a:off x="7400042" y="3419966"/>
              <a:ext cx="3345900" cy="1678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1" name="Google Shape;461;g13e2283d4b5_0_0"/>
            <p:cNvSpPr/>
            <p:nvPr/>
          </p:nvSpPr>
          <p:spPr>
            <a:xfrm>
              <a:off x="7400042" y="2038157"/>
              <a:ext cx="3345900" cy="13908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2" name="Google Shape;462;g13e2283d4b5_0_0"/>
            <p:cNvSpPr txBox="1"/>
            <p:nvPr/>
          </p:nvSpPr>
          <p:spPr>
            <a:xfrm>
              <a:off x="7818769" y="2960520"/>
              <a:ext cx="2530800" cy="307800"/>
            </a:xfrm>
            <a:prstGeom prst="rect">
              <a:avLst/>
            </a:prstGeom>
            <a:noFill/>
            <a:ln>
              <a:noFill/>
            </a:ln>
          </p:spPr>
          <p:txBody>
            <a:bodyPr anchorCtr="0" anchor="t" bIns="45700" lIns="91425" spcFirstLastPara="1" rIns="91425" wrap="square" tIns="45700">
              <a:spAutoFit/>
            </a:bodyPr>
            <a:lstStyle/>
            <a:p>
              <a:pPr indent="0" lvl="1" marL="0" marR="0" rtl="0" algn="ctr">
                <a:lnSpc>
                  <a:spcPct val="12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Brand Marketing</a:t>
              </a:r>
              <a:endParaRPr b="0" i="0" sz="1400" u="none" cap="none" strike="noStrike">
                <a:solidFill>
                  <a:srgbClr val="000000"/>
                </a:solidFill>
                <a:latin typeface="Arial"/>
                <a:ea typeface="Arial"/>
                <a:cs typeface="Arial"/>
                <a:sym typeface="Arial"/>
              </a:endParaRPr>
            </a:p>
          </p:txBody>
        </p:sp>
        <p:sp>
          <p:nvSpPr>
            <p:cNvPr id="463" name="Google Shape;463;g13e2283d4b5_0_0"/>
            <p:cNvSpPr txBox="1"/>
            <p:nvPr/>
          </p:nvSpPr>
          <p:spPr>
            <a:xfrm>
              <a:off x="7818769" y="3803054"/>
              <a:ext cx="2530800" cy="1237500"/>
            </a:xfrm>
            <a:prstGeom prst="rect">
              <a:avLst/>
            </a:prstGeom>
            <a:noFill/>
            <a:ln>
              <a:noFill/>
            </a:ln>
          </p:spPr>
          <p:txBody>
            <a:bodyPr anchorCtr="0" anchor="t" bIns="45700" lIns="91425" spcFirstLastPara="1" rIns="91425" wrap="square" tIns="45700">
              <a:spAutoFit/>
            </a:bodyPr>
            <a:lstStyle/>
            <a:p>
              <a:pPr indent="-285750" lvl="1" marL="285750" marR="0" rtl="0" algn="l">
                <a:lnSpc>
                  <a:spcPct val="120000"/>
                </a:lnSpc>
                <a:spcBef>
                  <a:spcPts val="0"/>
                </a:spcBef>
                <a:spcAft>
                  <a:spcPts val="0"/>
                </a:spcAft>
                <a:buClr>
                  <a:srgbClr val="29A161"/>
                </a:buClr>
                <a:buSzPts val="1600"/>
                <a:buFont typeface="Arial"/>
                <a:buChar char="•"/>
              </a:pPr>
              <a:r>
                <a:rPr b="0" i="0" lang="en-US" sz="1400" u="none" cap="none" strike="noStrike">
                  <a:solidFill>
                    <a:srgbClr val="3F3F3F"/>
                  </a:solidFill>
                  <a:latin typeface="Open Sans"/>
                  <a:ea typeface="Open Sans"/>
                  <a:cs typeface="Open Sans"/>
                  <a:sym typeface="Open Sans"/>
                </a:rPr>
                <a:t>Video</a:t>
              </a:r>
              <a:endParaRPr b="0" i="0" sz="1400" u="none" cap="none" strike="noStrike">
                <a:solidFill>
                  <a:srgbClr val="3F3F3F"/>
                </a:solidFill>
                <a:latin typeface="Open Sans"/>
                <a:ea typeface="Open Sans"/>
                <a:cs typeface="Open Sans"/>
                <a:sym typeface="Open Sans"/>
              </a:endParaRPr>
            </a:p>
            <a:p>
              <a:pPr indent="-285750" lvl="1" marL="285750" marR="0" rtl="0" algn="l">
                <a:lnSpc>
                  <a:spcPct val="120000"/>
                </a:lnSpc>
                <a:spcBef>
                  <a:spcPts val="1200"/>
                </a:spcBef>
                <a:spcAft>
                  <a:spcPts val="0"/>
                </a:spcAft>
                <a:buClr>
                  <a:srgbClr val="29A161"/>
                </a:buClr>
                <a:buSzPts val="1600"/>
                <a:buFont typeface="Arial"/>
                <a:buChar char="•"/>
              </a:pPr>
              <a:r>
                <a:rPr b="0" i="0" lang="en-US" sz="1400" u="none" cap="none" strike="noStrike">
                  <a:solidFill>
                    <a:srgbClr val="3F3F3F"/>
                  </a:solidFill>
                  <a:latin typeface="Open Sans"/>
                  <a:ea typeface="Open Sans"/>
                  <a:cs typeface="Open Sans"/>
                  <a:sym typeface="Open Sans"/>
                </a:rPr>
                <a:t>Content Marketing</a:t>
              </a:r>
              <a:endParaRPr b="0" i="0" sz="1400" u="none" cap="none" strike="noStrike">
                <a:solidFill>
                  <a:srgbClr val="000000"/>
                </a:solidFill>
                <a:latin typeface="Arial"/>
                <a:ea typeface="Arial"/>
                <a:cs typeface="Arial"/>
                <a:sym typeface="Arial"/>
              </a:endParaRPr>
            </a:p>
            <a:p>
              <a:pPr indent="-285750" lvl="1" marL="285750" marR="0" rtl="0" algn="l">
                <a:lnSpc>
                  <a:spcPct val="120000"/>
                </a:lnSpc>
                <a:spcBef>
                  <a:spcPts val="1200"/>
                </a:spcBef>
                <a:spcAft>
                  <a:spcPts val="0"/>
                </a:spcAft>
                <a:buClr>
                  <a:srgbClr val="29A161"/>
                </a:buClr>
                <a:buSzPts val="1600"/>
                <a:buFont typeface="Arial"/>
                <a:buChar char="•"/>
              </a:pPr>
              <a:r>
                <a:rPr b="0" i="0" lang="en-US" sz="1400" u="none" cap="none" strike="noStrike">
                  <a:solidFill>
                    <a:srgbClr val="3F3F3F"/>
                  </a:solidFill>
                  <a:latin typeface="Open Sans"/>
                  <a:ea typeface="Open Sans"/>
                  <a:cs typeface="Open Sans"/>
                  <a:sym typeface="Open Sans"/>
                </a:rPr>
                <a:t>Public Relations</a:t>
              </a:r>
              <a:endParaRPr b="0" i="0" sz="1400" u="none" cap="none" strike="noStrike">
                <a:solidFill>
                  <a:srgbClr val="3F3F3F"/>
                </a:solidFill>
                <a:latin typeface="Open Sans"/>
                <a:ea typeface="Open Sans"/>
                <a:cs typeface="Open Sans"/>
                <a:sym typeface="Open Sans"/>
              </a:endParaRPr>
            </a:p>
          </p:txBody>
        </p:sp>
      </p:grpSp>
      <p:grpSp>
        <p:nvGrpSpPr>
          <p:cNvPr id="464" name="Google Shape;464;g13e2283d4b5_0_0"/>
          <p:cNvGrpSpPr/>
          <p:nvPr/>
        </p:nvGrpSpPr>
        <p:grpSpPr>
          <a:xfrm>
            <a:off x="2456241" y="2653779"/>
            <a:ext cx="573988" cy="573988"/>
            <a:chOff x="6356247" y="4561823"/>
            <a:chExt cx="752475" cy="752475"/>
          </a:xfrm>
        </p:grpSpPr>
        <p:sp>
          <p:nvSpPr>
            <p:cNvPr id="465" name="Google Shape;465;g13e2283d4b5_0_0"/>
            <p:cNvSpPr/>
            <p:nvPr/>
          </p:nvSpPr>
          <p:spPr>
            <a:xfrm>
              <a:off x="6621995" y="4561823"/>
              <a:ext cx="486727" cy="485775"/>
            </a:xfrm>
            <a:custGeom>
              <a:rect b="b" l="l" r="r" t="t"/>
              <a:pathLst>
                <a:path extrusionOk="0" h="485775" w="486727">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6" name="Google Shape;466;g13e2283d4b5_0_0"/>
            <p:cNvSpPr/>
            <p:nvPr/>
          </p:nvSpPr>
          <p:spPr>
            <a:xfrm>
              <a:off x="6356247" y="4590398"/>
              <a:ext cx="723900" cy="723900"/>
            </a:xfrm>
            <a:custGeom>
              <a:rect b="b" l="l" r="r" t="t"/>
              <a:pathLst>
                <a:path extrusionOk="0" h="723900" w="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7" name="Google Shape;467;g13e2283d4b5_0_0"/>
            <p:cNvSpPr/>
            <p:nvPr/>
          </p:nvSpPr>
          <p:spPr>
            <a:xfrm>
              <a:off x="6489597" y="4723748"/>
              <a:ext cx="457200" cy="457200"/>
            </a:xfrm>
            <a:custGeom>
              <a:rect b="b" l="l" r="r" t="t"/>
              <a:pathLst>
                <a:path extrusionOk="0" h="457200" w="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68" name="Google Shape;468;g13e2283d4b5_0_0"/>
          <p:cNvSpPr/>
          <p:nvPr/>
        </p:nvSpPr>
        <p:spPr>
          <a:xfrm>
            <a:off x="9696291" y="2761809"/>
            <a:ext cx="293364" cy="569806"/>
          </a:xfrm>
          <a:custGeom>
            <a:rect b="b" l="l" r="r" t="t"/>
            <a:pathLst>
              <a:path extrusionOk="0" h="1311" w="679">
                <a:moveTo>
                  <a:pt x="306" y="0"/>
                </a:moveTo>
                <a:lnTo>
                  <a:pt x="342" y="0"/>
                </a:lnTo>
                <a:lnTo>
                  <a:pt x="369" y="0"/>
                </a:lnTo>
                <a:lnTo>
                  <a:pt x="389" y="2"/>
                </a:lnTo>
                <a:lnTo>
                  <a:pt x="404" y="4"/>
                </a:lnTo>
                <a:lnTo>
                  <a:pt x="413" y="10"/>
                </a:lnTo>
                <a:lnTo>
                  <a:pt x="419" y="21"/>
                </a:lnTo>
                <a:lnTo>
                  <a:pt x="422" y="35"/>
                </a:lnTo>
                <a:lnTo>
                  <a:pt x="423" y="56"/>
                </a:lnTo>
                <a:lnTo>
                  <a:pt x="423" y="83"/>
                </a:lnTo>
                <a:lnTo>
                  <a:pt x="423" y="104"/>
                </a:lnTo>
                <a:lnTo>
                  <a:pt x="424" y="120"/>
                </a:lnTo>
                <a:lnTo>
                  <a:pt x="427" y="131"/>
                </a:lnTo>
                <a:lnTo>
                  <a:pt x="433" y="138"/>
                </a:lnTo>
                <a:lnTo>
                  <a:pt x="444" y="144"/>
                </a:lnTo>
                <a:lnTo>
                  <a:pt x="459" y="147"/>
                </a:lnTo>
                <a:lnTo>
                  <a:pt x="481" y="150"/>
                </a:lnTo>
                <a:lnTo>
                  <a:pt x="524" y="159"/>
                </a:lnTo>
                <a:lnTo>
                  <a:pt x="567" y="173"/>
                </a:lnTo>
                <a:lnTo>
                  <a:pt x="608" y="189"/>
                </a:lnTo>
                <a:lnTo>
                  <a:pt x="620" y="195"/>
                </a:lnTo>
                <a:lnTo>
                  <a:pt x="628" y="203"/>
                </a:lnTo>
                <a:lnTo>
                  <a:pt x="634" y="213"/>
                </a:lnTo>
                <a:lnTo>
                  <a:pt x="635" y="225"/>
                </a:lnTo>
                <a:lnTo>
                  <a:pt x="633" y="239"/>
                </a:lnTo>
                <a:lnTo>
                  <a:pt x="617" y="291"/>
                </a:lnTo>
                <a:lnTo>
                  <a:pt x="602" y="345"/>
                </a:lnTo>
                <a:lnTo>
                  <a:pt x="595" y="359"/>
                </a:lnTo>
                <a:lnTo>
                  <a:pt x="590" y="369"/>
                </a:lnTo>
                <a:lnTo>
                  <a:pt x="583" y="374"/>
                </a:lnTo>
                <a:lnTo>
                  <a:pt x="574" y="376"/>
                </a:lnTo>
                <a:lnTo>
                  <a:pt x="562" y="373"/>
                </a:lnTo>
                <a:lnTo>
                  <a:pt x="548" y="367"/>
                </a:lnTo>
                <a:lnTo>
                  <a:pt x="500" y="347"/>
                </a:lnTo>
                <a:lnTo>
                  <a:pt x="450" y="334"/>
                </a:lnTo>
                <a:lnTo>
                  <a:pt x="398" y="326"/>
                </a:lnTo>
                <a:lnTo>
                  <a:pt x="346" y="326"/>
                </a:lnTo>
                <a:lnTo>
                  <a:pt x="328" y="328"/>
                </a:lnTo>
                <a:lnTo>
                  <a:pt x="311" y="331"/>
                </a:lnTo>
                <a:lnTo>
                  <a:pt x="292" y="338"/>
                </a:lnTo>
                <a:lnTo>
                  <a:pt x="274" y="348"/>
                </a:lnTo>
                <a:lnTo>
                  <a:pt x="259" y="360"/>
                </a:lnTo>
                <a:lnTo>
                  <a:pt x="249" y="376"/>
                </a:lnTo>
                <a:lnTo>
                  <a:pt x="243" y="391"/>
                </a:lnTo>
                <a:lnTo>
                  <a:pt x="240" y="409"/>
                </a:lnTo>
                <a:lnTo>
                  <a:pt x="242" y="425"/>
                </a:lnTo>
                <a:lnTo>
                  <a:pt x="248" y="443"/>
                </a:lnTo>
                <a:lnTo>
                  <a:pt x="259" y="458"/>
                </a:lnTo>
                <a:lnTo>
                  <a:pt x="274" y="474"/>
                </a:lnTo>
                <a:lnTo>
                  <a:pt x="301" y="492"/>
                </a:lnTo>
                <a:lnTo>
                  <a:pt x="330" y="509"/>
                </a:lnTo>
                <a:lnTo>
                  <a:pt x="361" y="523"/>
                </a:lnTo>
                <a:lnTo>
                  <a:pt x="416" y="545"/>
                </a:lnTo>
                <a:lnTo>
                  <a:pt x="470" y="569"/>
                </a:lnTo>
                <a:lnTo>
                  <a:pt x="522" y="596"/>
                </a:lnTo>
                <a:lnTo>
                  <a:pt x="555" y="616"/>
                </a:lnTo>
                <a:lnTo>
                  <a:pt x="585" y="641"/>
                </a:lnTo>
                <a:lnTo>
                  <a:pt x="611" y="668"/>
                </a:lnTo>
                <a:lnTo>
                  <a:pt x="633" y="698"/>
                </a:lnTo>
                <a:lnTo>
                  <a:pt x="650" y="729"/>
                </a:lnTo>
                <a:lnTo>
                  <a:pt x="664" y="762"/>
                </a:lnTo>
                <a:lnTo>
                  <a:pt x="673" y="796"/>
                </a:lnTo>
                <a:lnTo>
                  <a:pt x="678" y="830"/>
                </a:lnTo>
                <a:lnTo>
                  <a:pt x="679" y="866"/>
                </a:lnTo>
                <a:lnTo>
                  <a:pt x="676" y="901"/>
                </a:lnTo>
                <a:lnTo>
                  <a:pt x="668" y="935"/>
                </a:lnTo>
                <a:lnTo>
                  <a:pt x="654" y="969"/>
                </a:lnTo>
                <a:lnTo>
                  <a:pt x="638" y="1002"/>
                </a:lnTo>
                <a:lnTo>
                  <a:pt x="615" y="1033"/>
                </a:lnTo>
                <a:lnTo>
                  <a:pt x="588" y="1062"/>
                </a:lnTo>
                <a:lnTo>
                  <a:pt x="559" y="1086"/>
                </a:lnTo>
                <a:lnTo>
                  <a:pt x="527" y="1107"/>
                </a:lnTo>
                <a:lnTo>
                  <a:pt x="492" y="1123"/>
                </a:lnTo>
                <a:lnTo>
                  <a:pt x="455" y="1135"/>
                </a:lnTo>
                <a:lnTo>
                  <a:pt x="441" y="1142"/>
                </a:lnTo>
                <a:lnTo>
                  <a:pt x="429" y="1149"/>
                </a:lnTo>
                <a:lnTo>
                  <a:pt x="422" y="1158"/>
                </a:lnTo>
                <a:lnTo>
                  <a:pt x="417" y="1171"/>
                </a:lnTo>
                <a:lnTo>
                  <a:pt x="417" y="1186"/>
                </a:lnTo>
                <a:lnTo>
                  <a:pt x="417" y="1229"/>
                </a:lnTo>
                <a:lnTo>
                  <a:pt x="417" y="1272"/>
                </a:lnTo>
                <a:lnTo>
                  <a:pt x="415" y="1285"/>
                </a:lnTo>
                <a:lnTo>
                  <a:pt x="411" y="1295"/>
                </a:lnTo>
                <a:lnTo>
                  <a:pt x="403" y="1304"/>
                </a:lnTo>
                <a:lnTo>
                  <a:pt x="392" y="1309"/>
                </a:lnTo>
                <a:lnTo>
                  <a:pt x="379" y="1311"/>
                </a:lnTo>
                <a:lnTo>
                  <a:pt x="288" y="1311"/>
                </a:lnTo>
                <a:lnTo>
                  <a:pt x="274" y="1309"/>
                </a:lnTo>
                <a:lnTo>
                  <a:pt x="262" y="1303"/>
                </a:lnTo>
                <a:lnTo>
                  <a:pt x="254" y="1294"/>
                </a:lnTo>
                <a:lnTo>
                  <a:pt x="250" y="1283"/>
                </a:lnTo>
                <a:lnTo>
                  <a:pt x="248" y="1269"/>
                </a:lnTo>
                <a:lnTo>
                  <a:pt x="248" y="1238"/>
                </a:lnTo>
                <a:lnTo>
                  <a:pt x="248" y="1207"/>
                </a:lnTo>
                <a:lnTo>
                  <a:pt x="247" y="1187"/>
                </a:lnTo>
                <a:lnTo>
                  <a:pt x="245" y="1174"/>
                </a:lnTo>
                <a:lnTo>
                  <a:pt x="241" y="1165"/>
                </a:lnTo>
                <a:lnTo>
                  <a:pt x="232" y="1159"/>
                </a:lnTo>
                <a:lnTo>
                  <a:pt x="220" y="1156"/>
                </a:lnTo>
                <a:lnTo>
                  <a:pt x="201" y="1152"/>
                </a:lnTo>
                <a:lnTo>
                  <a:pt x="160" y="1145"/>
                </a:lnTo>
                <a:lnTo>
                  <a:pt x="119" y="1135"/>
                </a:lnTo>
                <a:lnTo>
                  <a:pt x="79" y="1122"/>
                </a:lnTo>
                <a:lnTo>
                  <a:pt x="39" y="1106"/>
                </a:lnTo>
                <a:lnTo>
                  <a:pt x="22" y="1096"/>
                </a:lnTo>
                <a:lnTo>
                  <a:pt x="9" y="1088"/>
                </a:lnTo>
                <a:lnTo>
                  <a:pt x="3" y="1079"/>
                </a:lnTo>
                <a:lnTo>
                  <a:pt x="0" y="1067"/>
                </a:lnTo>
                <a:lnTo>
                  <a:pt x="2" y="1053"/>
                </a:lnTo>
                <a:lnTo>
                  <a:pt x="6" y="1034"/>
                </a:lnTo>
                <a:lnTo>
                  <a:pt x="20" y="987"/>
                </a:lnTo>
                <a:lnTo>
                  <a:pt x="33" y="939"/>
                </a:lnTo>
                <a:lnTo>
                  <a:pt x="39" y="925"/>
                </a:lnTo>
                <a:lnTo>
                  <a:pt x="46" y="915"/>
                </a:lnTo>
                <a:lnTo>
                  <a:pt x="52" y="908"/>
                </a:lnTo>
                <a:lnTo>
                  <a:pt x="61" y="907"/>
                </a:lnTo>
                <a:lnTo>
                  <a:pt x="73" y="910"/>
                </a:lnTo>
                <a:lnTo>
                  <a:pt x="88" y="917"/>
                </a:lnTo>
                <a:lnTo>
                  <a:pt x="131" y="936"/>
                </a:lnTo>
                <a:lnTo>
                  <a:pt x="176" y="952"/>
                </a:lnTo>
                <a:lnTo>
                  <a:pt x="221" y="963"/>
                </a:lnTo>
                <a:lnTo>
                  <a:pt x="268" y="970"/>
                </a:lnTo>
                <a:lnTo>
                  <a:pt x="298" y="972"/>
                </a:lnTo>
                <a:lnTo>
                  <a:pt x="328" y="971"/>
                </a:lnTo>
                <a:lnTo>
                  <a:pt x="358" y="965"/>
                </a:lnTo>
                <a:lnTo>
                  <a:pt x="387" y="955"/>
                </a:lnTo>
                <a:lnTo>
                  <a:pt x="408" y="943"/>
                </a:lnTo>
                <a:lnTo>
                  <a:pt x="424" y="928"/>
                </a:lnTo>
                <a:lnTo>
                  <a:pt x="437" y="910"/>
                </a:lnTo>
                <a:lnTo>
                  <a:pt x="444" y="892"/>
                </a:lnTo>
                <a:lnTo>
                  <a:pt x="447" y="871"/>
                </a:lnTo>
                <a:lnTo>
                  <a:pt x="445" y="851"/>
                </a:lnTo>
                <a:lnTo>
                  <a:pt x="438" y="831"/>
                </a:lnTo>
                <a:lnTo>
                  <a:pt x="425" y="811"/>
                </a:lnTo>
                <a:lnTo>
                  <a:pt x="408" y="794"/>
                </a:lnTo>
                <a:lnTo>
                  <a:pt x="387" y="778"/>
                </a:lnTo>
                <a:lnTo>
                  <a:pt x="365" y="766"/>
                </a:lnTo>
                <a:lnTo>
                  <a:pt x="342" y="755"/>
                </a:lnTo>
                <a:lnTo>
                  <a:pt x="295" y="735"/>
                </a:lnTo>
                <a:lnTo>
                  <a:pt x="249" y="715"/>
                </a:lnTo>
                <a:lnTo>
                  <a:pt x="202" y="696"/>
                </a:lnTo>
                <a:lnTo>
                  <a:pt x="157" y="672"/>
                </a:lnTo>
                <a:lnTo>
                  <a:pt x="127" y="651"/>
                </a:lnTo>
                <a:lnTo>
                  <a:pt x="100" y="631"/>
                </a:lnTo>
                <a:lnTo>
                  <a:pt x="76" y="607"/>
                </a:lnTo>
                <a:lnTo>
                  <a:pt x="55" y="582"/>
                </a:lnTo>
                <a:lnTo>
                  <a:pt x="37" y="554"/>
                </a:lnTo>
                <a:lnTo>
                  <a:pt x="24" y="525"/>
                </a:lnTo>
                <a:lnTo>
                  <a:pt x="15" y="493"/>
                </a:lnTo>
                <a:lnTo>
                  <a:pt x="9" y="459"/>
                </a:lnTo>
                <a:lnTo>
                  <a:pt x="9" y="422"/>
                </a:lnTo>
                <a:lnTo>
                  <a:pt x="14" y="385"/>
                </a:lnTo>
                <a:lnTo>
                  <a:pt x="22" y="350"/>
                </a:lnTo>
                <a:lnTo>
                  <a:pt x="34" y="318"/>
                </a:lnTo>
                <a:lnTo>
                  <a:pt x="50" y="289"/>
                </a:lnTo>
                <a:lnTo>
                  <a:pt x="68" y="262"/>
                </a:lnTo>
                <a:lnTo>
                  <a:pt x="91" y="239"/>
                </a:lnTo>
                <a:lnTo>
                  <a:pt x="116" y="217"/>
                </a:lnTo>
                <a:lnTo>
                  <a:pt x="145" y="198"/>
                </a:lnTo>
                <a:lnTo>
                  <a:pt x="176" y="182"/>
                </a:lnTo>
                <a:lnTo>
                  <a:pt x="211" y="167"/>
                </a:lnTo>
                <a:lnTo>
                  <a:pt x="228" y="161"/>
                </a:lnTo>
                <a:lnTo>
                  <a:pt x="242" y="156"/>
                </a:lnTo>
                <a:lnTo>
                  <a:pt x="250" y="150"/>
                </a:lnTo>
                <a:lnTo>
                  <a:pt x="256" y="143"/>
                </a:lnTo>
                <a:lnTo>
                  <a:pt x="258" y="132"/>
                </a:lnTo>
                <a:lnTo>
                  <a:pt x="260" y="119"/>
                </a:lnTo>
                <a:lnTo>
                  <a:pt x="260" y="99"/>
                </a:lnTo>
                <a:lnTo>
                  <a:pt x="260" y="48"/>
                </a:lnTo>
                <a:lnTo>
                  <a:pt x="261" y="30"/>
                </a:lnTo>
                <a:lnTo>
                  <a:pt x="263" y="18"/>
                </a:lnTo>
                <a:lnTo>
                  <a:pt x="268" y="9"/>
                </a:lnTo>
                <a:lnTo>
                  <a:pt x="277" y="4"/>
                </a:lnTo>
                <a:lnTo>
                  <a:pt x="289" y="1"/>
                </a:lnTo>
                <a:lnTo>
                  <a:pt x="30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13650eda7ca_1_25"/>
          <p:cNvSpPr/>
          <p:nvPr/>
        </p:nvSpPr>
        <p:spPr>
          <a:xfrm>
            <a:off x="4387250" y="2349175"/>
            <a:ext cx="3622800" cy="30600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13650eda7ca_1_25"/>
          <p:cNvSpPr/>
          <p:nvPr/>
        </p:nvSpPr>
        <p:spPr>
          <a:xfrm>
            <a:off x="415765" y="5556209"/>
            <a:ext cx="45600" cy="6402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5" name="Google Shape;475;g13650eda7ca_1_25"/>
          <p:cNvSpPr txBox="1"/>
          <p:nvPr/>
        </p:nvSpPr>
        <p:spPr>
          <a:xfrm flipH="1" rot="-5400000">
            <a:off x="-402330" y="4523804"/>
            <a:ext cx="165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9A161"/>
                </a:solidFill>
                <a:latin typeface="Open Sans"/>
                <a:ea typeface="Open Sans"/>
                <a:cs typeface="Open Sans"/>
                <a:sym typeface="Open Sans"/>
              </a:rPr>
              <a:t>Medical Funding Professionals</a:t>
            </a:r>
            <a:endParaRPr b="0" i="0" sz="800" u="none" cap="none" strike="noStrike">
              <a:solidFill>
                <a:srgbClr val="29A161"/>
              </a:solidFill>
              <a:latin typeface="Open Sans"/>
              <a:ea typeface="Open Sans"/>
              <a:cs typeface="Open Sans"/>
              <a:sym typeface="Open Sans"/>
            </a:endParaRPr>
          </a:p>
        </p:txBody>
      </p:sp>
      <p:grpSp>
        <p:nvGrpSpPr>
          <p:cNvPr id="476" name="Google Shape;476;g13650eda7ca_1_25"/>
          <p:cNvGrpSpPr/>
          <p:nvPr/>
        </p:nvGrpSpPr>
        <p:grpSpPr>
          <a:xfrm>
            <a:off x="10234800" y="287442"/>
            <a:ext cx="1634913" cy="327255"/>
            <a:chOff x="3815761" y="2425686"/>
            <a:chExt cx="5938661" cy="1188721"/>
          </a:xfrm>
        </p:grpSpPr>
        <p:pic>
          <p:nvPicPr>
            <p:cNvPr id="477" name="Google Shape;477;g13650eda7ca_1_25"/>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478" name="Google Shape;478;g13650eda7ca_1_25"/>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479" name="Google Shape;479;g13650eda7ca_1_25"/>
          <p:cNvSpPr/>
          <p:nvPr/>
        </p:nvSpPr>
        <p:spPr>
          <a:xfrm rot="5400000">
            <a:off x="11105815" y="529304"/>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0" name="Google Shape;480;g13650eda7ca_1_25"/>
          <p:cNvSpPr txBox="1"/>
          <p:nvPr/>
        </p:nvSpPr>
        <p:spPr>
          <a:xfrm>
            <a:off x="1421922" y="1534383"/>
            <a:ext cx="9348300" cy="276900"/>
          </a:xfrm>
          <a:prstGeom prst="rect">
            <a:avLst/>
          </a:prstGeom>
          <a:noFill/>
          <a:ln>
            <a:noFill/>
          </a:ln>
        </p:spPr>
        <p:txBody>
          <a:bodyPr anchorCtr="0" anchor="t" bIns="45700" lIns="91425" spcFirstLastPara="1" rIns="91425" wrap="square" tIns="45700">
            <a:spAutoFit/>
          </a:bodyPr>
          <a:lstStyle/>
          <a:p>
            <a:pPr indent="0" lvl="1" marL="0" marR="0" rtl="0" algn="ctr">
              <a:lnSpc>
                <a:spcPct val="120000"/>
              </a:lnSpc>
              <a:spcBef>
                <a:spcPts val="0"/>
              </a:spcBef>
              <a:spcAft>
                <a:spcPts val="0"/>
              </a:spcAft>
              <a:buClr>
                <a:srgbClr val="000000"/>
              </a:buClr>
              <a:buSzPts val="1200"/>
              <a:buFont typeface="Arial"/>
              <a:buNone/>
            </a:pPr>
            <a:r>
              <a:rPr b="0" i="0" lang="en-US" sz="1200" u="none" cap="none" strike="noStrike">
                <a:solidFill>
                  <a:srgbClr val="3F3F3F"/>
                </a:solidFill>
                <a:latin typeface="Open Sans"/>
                <a:ea typeface="Open Sans"/>
                <a:cs typeface="Open Sans"/>
                <a:sym typeface="Open Sans"/>
              </a:rPr>
              <a:t>F</a:t>
            </a:r>
            <a:endParaRPr b="0" i="0" sz="1400" u="none" cap="none" strike="noStrike">
              <a:solidFill>
                <a:srgbClr val="000000"/>
              </a:solidFill>
              <a:latin typeface="Arial"/>
              <a:ea typeface="Arial"/>
              <a:cs typeface="Arial"/>
              <a:sym typeface="Arial"/>
            </a:endParaRPr>
          </a:p>
        </p:txBody>
      </p:sp>
      <p:sp>
        <p:nvSpPr>
          <p:cNvPr id="481" name="Google Shape;481;g13650eda7ca_1_25"/>
          <p:cNvSpPr txBox="1"/>
          <p:nvPr/>
        </p:nvSpPr>
        <p:spPr>
          <a:xfrm>
            <a:off x="1546391" y="3630309"/>
            <a:ext cx="1920600" cy="871200"/>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Create your offering, including compelling content to drive engagement.</a:t>
            </a:r>
            <a:endParaRPr b="0" i="0" sz="1400" u="none" cap="none" strike="noStrike">
              <a:solidFill>
                <a:srgbClr val="000000"/>
              </a:solidFill>
              <a:latin typeface="Arial"/>
              <a:ea typeface="Arial"/>
              <a:cs typeface="Arial"/>
              <a:sym typeface="Arial"/>
            </a:endParaRPr>
          </a:p>
        </p:txBody>
      </p:sp>
      <p:sp>
        <p:nvSpPr>
          <p:cNvPr id="482" name="Google Shape;482;g13650eda7ca_1_25"/>
          <p:cNvSpPr txBox="1"/>
          <p:nvPr/>
        </p:nvSpPr>
        <p:spPr>
          <a:xfrm>
            <a:off x="4653525" y="3355525"/>
            <a:ext cx="3112800" cy="1887000"/>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100"/>
              <a:buFont typeface="Arial"/>
              <a:buNone/>
            </a:pPr>
            <a:r>
              <a:rPr b="1" i="0" lang="en-US" sz="1100" u="none" cap="none" strike="noStrike">
                <a:solidFill>
                  <a:srgbClr val="3F3F3F"/>
                </a:solidFill>
                <a:latin typeface="Open Sans"/>
                <a:ea typeface="Open Sans"/>
                <a:cs typeface="Open Sans"/>
                <a:sym typeface="Open Sans"/>
              </a:rPr>
              <a:t>$75 million</a:t>
            </a:r>
            <a:r>
              <a:rPr b="0" i="0" lang="en-US" sz="1100" u="none" cap="none" strike="noStrike">
                <a:solidFill>
                  <a:srgbClr val="3F3F3F"/>
                </a:solidFill>
                <a:latin typeface="Open Sans"/>
                <a:ea typeface="Open Sans"/>
                <a:cs typeface="Open Sans"/>
                <a:sym typeface="Open Sans"/>
              </a:rPr>
              <a:t> Regulation A+ for a holding company making acquisitions of mineral rights for the energy industry.</a:t>
            </a:r>
            <a:endParaRPr b="0" i="0" sz="1100" u="none" cap="none" strike="noStrike">
              <a:solidFill>
                <a:srgbClr val="3F3F3F"/>
              </a:solidFill>
              <a:latin typeface="Open Sans"/>
              <a:ea typeface="Open Sans"/>
              <a:cs typeface="Open Sans"/>
              <a:sym typeface="Open Sans"/>
            </a:endParaRPr>
          </a:p>
          <a:p>
            <a:pPr indent="0" lvl="1"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3F3F3F"/>
              </a:solidFill>
              <a:latin typeface="Open Sans"/>
              <a:ea typeface="Open Sans"/>
              <a:cs typeface="Open Sans"/>
              <a:sym typeface="Open Sans"/>
            </a:endParaRPr>
          </a:p>
          <a:p>
            <a:pPr indent="-298450" lvl="0" marL="457200" marR="0" rtl="0" algn="l">
              <a:lnSpc>
                <a:spcPct val="120000"/>
              </a:lnSpc>
              <a:spcBef>
                <a:spcPts val="0"/>
              </a:spcBef>
              <a:spcAft>
                <a:spcPts val="0"/>
              </a:spcAft>
              <a:buClr>
                <a:srgbClr val="3F3F3F"/>
              </a:buClr>
              <a:buSzPts val="1100"/>
              <a:buFont typeface="Open Sans"/>
              <a:buChar char="●"/>
            </a:pPr>
            <a:r>
              <a:rPr b="0" i="0" lang="en-US" sz="1100" u="none" cap="none" strike="noStrike">
                <a:solidFill>
                  <a:srgbClr val="3F3F3F"/>
                </a:solidFill>
                <a:latin typeface="Open Sans"/>
                <a:ea typeface="Open Sans"/>
                <a:cs typeface="Open Sans"/>
                <a:sym typeface="Open Sans"/>
              </a:rPr>
              <a:t>Brand &amp; Identity</a:t>
            </a:r>
            <a:endParaRPr b="0" i="0" sz="1100" u="none" cap="none" strike="noStrike">
              <a:solidFill>
                <a:srgbClr val="3F3F3F"/>
              </a:solidFill>
              <a:latin typeface="Open Sans"/>
              <a:ea typeface="Open Sans"/>
              <a:cs typeface="Open Sans"/>
              <a:sym typeface="Open Sans"/>
            </a:endParaRPr>
          </a:p>
          <a:p>
            <a:pPr indent="-298450" lvl="0" marL="457200" marR="0" rtl="0" algn="l">
              <a:lnSpc>
                <a:spcPct val="120000"/>
              </a:lnSpc>
              <a:spcBef>
                <a:spcPts val="0"/>
              </a:spcBef>
              <a:spcAft>
                <a:spcPts val="0"/>
              </a:spcAft>
              <a:buClr>
                <a:srgbClr val="3F3F3F"/>
              </a:buClr>
              <a:buSzPts val="1100"/>
              <a:buFont typeface="Open Sans"/>
              <a:buChar char="●"/>
            </a:pPr>
            <a:r>
              <a:rPr b="0" i="0" lang="en-US" sz="1100" u="none" cap="none" strike="noStrike">
                <a:solidFill>
                  <a:srgbClr val="3F3F3F"/>
                </a:solidFill>
                <a:latin typeface="Open Sans"/>
                <a:ea typeface="Open Sans"/>
                <a:cs typeface="Open Sans"/>
                <a:sym typeface="Open Sans"/>
              </a:rPr>
              <a:t>Ad Management</a:t>
            </a:r>
            <a:endParaRPr b="0" i="0" sz="1100" u="none" cap="none" strike="noStrike">
              <a:solidFill>
                <a:srgbClr val="3F3F3F"/>
              </a:solidFill>
              <a:latin typeface="Open Sans"/>
              <a:ea typeface="Open Sans"/>
              <a:cs typeface="Open Sans"/>
              <a:sym typeface="Open Sans"/>
            </a:endParaRPr>
          </a:p>
          <a:p>
            <a:pPr indent="-298450" lvl="0" marL="457200" marR="0" rtl="0" algn="l">
              <a:lnSpc>
                <a:spcPct val="120000"/>
              </a:lnSpc>
              <a:spcBef>
                <a:spcPts val="0"/>
              </a:spcBef>
              <a:spcAft>
                <a:spcPts val="0"/>
              </a:spcAft>
              <a:buClr>
                <a:srgbClr val="3F3F3F"/>
              </a:buClr>
              <a:buSzPts val="1100"/>
              <a:buFont typeface="Open Sans"/>
              <a:buChar char="●"/>
            </a:pPr>
            <a:r>
              <a:rPr b="0" i="0" lang="en-US" sz="1100" u="none" cap="none" strike="noStrike">
                <a:solidFill>
                  <a:srgbClr val="3F3F3F"/>
                </a:solidFill>
                <a:latin typeface="Open Sans"/>
                <a:ea typeface="Open Sans"/>
                <a:cs typeface="Open Sans"/>
                <a:sym typeface="Open Sans"/>
              </a:rPr>
              <a:t>Webinar Production</a:t>
            </a:r>
            <a:endParaRPr b="0" i="0" sz="1100" u="none" cap="none" strike="noStrike">
              <a:solidFill>
                <a:srgbClr val="3F3F3F"/>
              </a:solidFill>
              <a:latin typeface="Open Sans"/>
              <a:ea typeface="Open Sans"/>
              <a:cs typeface="Open Sans"/>
              <a:sym typeface="Open Sans"/>
            </a:endParaRPr>
          </a:p>
          <a:p>
            <a:pPr indent="-298450" lvl="0" marL="457200" marR="0" rtl="0" algn="l">
              <a:lnSpc>
                <a:spcPct val="120000"/>
              </a:lnSpc>
              <a:spcBef>
                <a:spcPts val="0"/>
              </a:spcBef>
              <a:spcAft>
                <a:spcPts val="0"/>
              </a:spcAft>
              <a:buClr>
                <a:srgbClr val="3F3F3F"/>
              </a:buClr>
              <a:buSzPts val="1100"/>
              <a:buFont typeface="Open Sans"/>
              <a:buChar char="●"/>
            </a:pPr>
            <a:r>
              <a:rPr b="0" i="0" lang="en-US" sz="1100" u="none" cap="none" strike="noStrike">
                <a:solidFill>
                  <a:srgbClr val="3F3F3F"/>
                </a:solidFill>
                <a:latin typeface="Open Sans"/>
                <a:ea typeface="Open Sans"/>
                <a:cs typeface="Open Sans"/>
                <a:sym typeface="Open Sans"/>
              </a:rPr>
              <a:t>Marketing Automation</a:t>
            </a:r>
            <a:endParaRPr b="0" i="0" sz="1100" u="none" cap="none" strike="noStrike">
              <a:solidFill>
                <a:srgbClr val="3F3F3F"/>
              </a:solidFill>
              <a:latin typeface="Open Sans"/>
              <a:ea typeface="Open Sans"/>
              <a:cs typeface="Open Sans"/>
              <a:sym typeface="Open Sans"/>
            </a:endParaRPr>
          </a:p>
          <a:p>
            <a:pPr indent="-298450" lvl="0" marL="457200" marR="0" rtl="0" algn="l">
              <a:lnSpc>
                <a:spcPct val="120000"/>
              </a:lnSpc>
              <a:spcBef>
                <a:spcPts val="0"/>
              </a:spcBef>
              <a:spcAft>
                <a:spcPts val="0"/>
              </a:spcAft>
              <a:buClr>
                <a:srgbClr val="3F3F3F"/>
              </a:buClr>
              <a:buSzPts val="1100"/>
              <a:buFont typeface="Open Sans"/>
              <a:buChar char="●"/>
            </a:pPr>
            <a:r>
              <a:rPr b="0" i="0" lang="en-US" sz="1100" u="none" cap="none" strike="noStrike">
                <a:solidFill>
                  <a:srgbClr val="3F3F3F"/>
                </a:solidFill>
                <a:latin typeface="Open Sans"/>
                <a:ea typeface="Open Sans"/>
                <a:cs typeface="Open Sans"/>
                <a:sym typeface="Open Sans"/>
              </a:rPr>
              <a:t>Landing Pages</a:t>
            </a:r>
            <a:endParaRPr b="0" i="0" sz="1100" u="none" cap="none" strike="noStrike">
              <a:solidFill>
                <a:srgbClr val="3F3F3F"/>
              </a:solidFill>
              <a:latin typeface="Open Sans"/>
              <a:ea typeface="Open Sans"/>
              <a:cs typeface="Open Sans"/>
              <a:sym typeface="Open Sans"/>
            </a:endParaRPr>
          </a:p>
        </p:txBody>
      </p:sp>
      <p:sp>
        <p:nvSpPr>
          <p:cNvPr id="483" name="Google Shape;483;g13650eda7ca_1_25">
            <a:hlinkClick r:id="rId5"/>
          </p:cNvPr>
          <p:cNvSpPr/>
          <p:nvPr/>
        </p:nvSpPr>
        <p:spPr>
          <a:xfrm>
            <a:off x="4463450" y="5579450"/>
            <a:ext cx="3469200" cy="668100"/>
          </a:xfrm>
          <a:prstGeom prst="roundRect">
            <a:avLst>
              <a:gd fmla="val 50000" name="adj"/>
            </a:avLst>
          </a:prstGeom>
          <a:solidFill>
            <a:srgbClr val="29A161"/>
          </a:solidFill>
          <a:ln>
            <a:noFill/>
          </a:ln>
          <a:effectLst>
            <a:outerShdw blurRad="88900" rotWithShape="0" algn="tl" dir="2700000" dist="38100">
              <a:srgbClr val="000000">
                <a:alpha val="1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4" name="Google Shape;484;g13650eda7ca_1_25"/>
          <p:cNvSpPr txBox="1"/>
          <p:nvPr/>
        </p:nvSpPr>
        <p:spPr>
          <a:xfrm>
            <a:off x="5226756" y="5693145"/>
            <a:ext cx="1811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sng" cap="none" strike="noStrike">
                <a:solidFill>
                  <a:schemeClr val="hlink"/>
                </a:solidFill>
                <a:latin typeface="Open Sans"/>
                <a:ea typeface="Open Sans"/>
                <a:cs typeface="Open Sans"/>
                <a:sym typeface="Open Sans"/>
                <a:hlinkClick r:id="rId6"/>
              </a:rPr>
              <a:t>Click here to see a live Regulation A+</a:t>
            </a:r>
            <a:endParaRPr b="0" i="0" sz="1400" u="none" cap="none" strike="noStrike">
              <a:solidFill>
                <a:srgbClr val="FFFFFF"/>
              </a:solidFill>
              <a:latin typeface="Arial"/>
              <a:ea typeface="Arial"/>
              <a:cs typeface="Arial"/>
              <a:sym typeface="Arial"/>
            </a:endParaRPr>
          </a:p>
        </p:txBody>
      </p:sp>
      <p:sp>
        <p:nvSpPr>
          <p:cNvPr id="485" name="Google Shape;485;g13650eda7ca_1_25"/>
          <p:cNvSpPr/>
          <p:nvPr/>
        </p:nvSpPr>
        <p:spPr>
          <a:xfrm>
            <a:off x="4693451" y="2630846"/>
            <a:ext cx="539665" cy="539698"/>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29A1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E4655"/>
              </a:solidFill>
              <a:latin typeface="Calibri"/>
              <a:ea typeface="Calibri"/>
              <a:cs typeface="Calibri"/>
              <a:sym typeface="Calibri"/>
            </a:endParaRPr>
          </a:p>
        </p:txBody>
      </p:sp>
      <p:sp>
        <p:nvSpPr>
          <p:cNvPr id="486" name="Google Shape;486;g13650eda7ca_1_25"/>
          <p:cNvSpPr txBox="1"/>
          <p:nvPr/>
        </p:nvSpPr>
        <p:spPr>
          <a:xfrm>
            <a:off x="1546400" y="682500"/>
            <a:ext cx="9223800" cy="67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9A161"/>
              </a:buClr>
              <a:buSzPts val="3800"/>
              <a:buFont typeface="Open Sans"/>
              <a:buNone/>
            </a:pPr>
            <a:r>
              <a:rPr b="1" i="0" lang="en-US" sz="3800" u="none" cap="none" strike="noStrike">
                <a:solidFill>
                  <a:srgbClr val="29A161"/>
                </a:solidFill>
                <a:latin typeface="Open Sans"/>
                <a:ea typeface="Open Sans"/>
                <a:cs typeface="Open Sans"/>
                <a:sym typeface="Open Sans"/>
              </a:rPr>
              <a:t>Deep Investor Acquisition Experience</a:t>
            </a:r>
            <a:endParaRPr b="0" i="0" sz="1400" u="none" cap="none" strike="noStrike">
              <a:solidFill>
                <a:srgbClr val="000000"/>
              </a:solidFill>
              <a:latin typeface="Arial"/>
              <a:ea typeface="Arial"/>
              <a:cs typeface="Arial"/>
              <a:sym typeface="Arial"/>
            </a:endParaRPr>
          </a:p>
        </p:txBody>
      </p:sp>
      <p:sp>
        <p:nvSpPr>
          <p:cNvPr id="487" name="Google Shape;487;g13650eda7ca_1_25"/>
          <p:cNvSpPr txBox="1"/>
          <p:nvPr/>
        </p:nvSpPr>
        <p:spPr>
          <a:xfrm>
            <a:off x="5243602" y="2625957"/>
            <a:ext cx="2469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Phoenix Capital Group</a:t>
            </a:r>
            <a:endParaRPr b="1"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Mineral Rights Acquisitions</a:t>
            </a:r>
            <a:endParaRPr b="0" i="1" sz="1400" u="none" cap="none" strike="noStrike">
              <a:solidFill>
                <a:srgbClr val="000000"/>
              </a:solidFill>
              <a:latin typeface="Open Sans"/>
              <a:ea typeface="Open Sans"/>
              <a:cs typeface="Open Sans"/>
              <a:sym typeface="Open Sans"/>
            </a:endParaRPr>
          </a:p>
        </p:txBody>
      </p:sp>
      <p:sp>
        <p:nvSpPr>
          <p:cNvPr id="488" name="Google Shape;488;g13650eda7ca_1_25"/>
          <p:cNvSpPr/>
          <p:nvPr/>
        </p:nvSpPr>
        <p:spPr>
          <a:xfrm>
            <a:off x="840650" y="2346321"/>
            <a:ext cx="3622800" cy="3060000"/>
          </a:xfrm>
          <a:prstGeom prst="rect">
            <a:avLst/>
          </a:prstGeom>
          <a:solidFill>
            <a:srgbClr val="29A1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13650eda7ca_1_25"/>
          <p:cNvSpPr/>
          <p:nvPr/>
        </p:nvSpPr>
        <p:spPr>
          <a:xfrm>
            <a:off x="7932575" y="2349176"/>
            <a:ext cx="3622800" cy="3060000"/>
          </a:xfrm>
          <a:prstGeom prst="rect">
            <a:avLst/>
          </a:prstGeom>
          <a:solidFill>
            <a:srgbClr val="29A1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13650eda7ca_1_25"/>
          <p:cNvSpPr txBox="1"/>
          <p:nvPr/>
        </p:nvSpPr>
        <p:spPr>
          <a:xfrm>
            <a:off x="1072125" y="3355525"/>
            <a:ext cx="3112800" cy="1683900"/>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More than </a:t>
            </a:r>
            <a:r>
              <a:rPr b="1" i="0" lang="en-US" sz="1100" u="none" cap="none" strike="noStrike">
                <a:solidFill>
                  <a:schemeClr val="lt1"/>
                </a:solidFill>
                <a:latin typeface="Open Sans"/>
                <a:ea typeface="Open Sans"/>
                <a:cs typeface="Open Sans"/>
                <a:sym typeface="Open Sans"/>
              </a:rPr>
              <a:t>$10 million</a:t>
            </a:r>
            <a:r>
              <a:rPr b="0" i="0" lang="en-US" sz="1100" u="none" cap="none" strike="noStrike">
                <a:solidFill>
                  <a:schemeClr val="lt1"/>
                </a:solidFill>
                <a:latin typeface="Open Sans"/>
                <a:ea typeface="Open Sans"/>
                <a:cs typeface="Open Sans"/>
                <a:sym typeface="Open Sans"/>
              </a:rPr>
              <a:t> raised through Regulation A+ for an innovative software platform transforming urban planning.</a:t>
            </a:r>
            <a:endParaRPr b="0" i="0" sz="1100" u="none" cap="none" strike="noStrike">
              <a:solidFill>
                <a:schemeClr val="lt1"/>
              </a:solidFill>
              <a:latin typeface="Open Sans"/>
              <a:ea typeface="Open Sans"/>
              <a:cs typeface="Open Sans"/>
              <a:sym typeface="Open Sans"/>
            </a:endParaRPr>
          </a:p>
          <a:p>
            <a:pPr indent="0" lvl="1" marL="0" marR="0" rtl="0" algn="l">
              <a:lnSpc>
                <a:spcPct val="12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a:ea typeface="Open Sans"/>
              <a:cs typeface="Open Sans"/>
              <a:sym typeface="Open Sans"/>
            </a:endParaRPr>
          </a:p>
          <a:p>
            <a:pPr indent="-298450" lvl="0" marL="457200" marR="0" rtl="0" algn="l">
              <a:lnSpc>
                <a:spcPct val="120000"/>
              </a:lnSpc>
              <a:spcBef>
                <a:spcPts val="0"/>
              </a:spcBef>
              <a:spcAft>
                <a:spcPts val="0"/>
              </a:spcAft>
              <a:buClr>
                <a:schemeClr val="lt1"/>
              </a:buClr>
              <a:buSzPts val="1100"/>
              <a:buFont typeface="Open Sans"/>
              <a:buChar char="●"/>
            </a:pPr>
            <a:r>
              <a:rPr b="0" i="0" lang="en-US" sz="1100" u="none" cap="none" strike="noStrike">
                <a:solidFill>
                  <a:schemeClr val="lt1"/>
                </a:solidFill>
                <a:latin typeface="Open Sans"/>
                <a:ea typeface="Open Sans"/>
                <a:cs typeface="Open Sans"/>
                <a:sym typeface="Open Sans"/>
              </a:rPr>
              <a:t>Ad Management</a:t>
            </a:r>
            <a:endParaRPr b="0" i="0" sz="1100" u="none" cap="none" strike="noStrike">
              <a:solidFill>
                <a:schemeClr val="lt1"/>
              </a:solidFill>
              <a:latin typeface="Open Sans"/>
              <a:ea typeface="Open Sans"/>
              <a:cs typeface="Open Sans"/>
              <a:sym typeface="Open Sans"/>
            </a:endParaRPr>
          </a:p>
          <a:p>
            <a:pPr indent="-298450" lvl="0" marL="457200" marR="0" rtl="0" algn="l">
              <a:lnSpc>
                <a:spcPct val="120000"/>
              </a:lnSpc>
              <a:spcBef>
                <a:spcPts val="0"/>
              </a:spcBef>
              <a:spcAft>
                <a:spcPts val="0"/>
              </a:spcAft>
              <a:buClr>
                <a:schemeClr val="lt1"/>
              </a:buClr>
              <a:buSzPts val="1100"/>
              <a:buFont typeface="Open Sans"/>
              <a:buChar char="●"/>
            </a:pPr>
            <a:r>
              <a:rPr b="0" i="0" lang="en-US" sz="1100" u="none" cap="none" strike="noStrike">
                <a:solidFill>
                  <a:schemeClr val="lt1"/>
                </a:solidFill>
                <a:latin typeface="Open Sans"/>
                <a:ea typeface="Open Sans"/>
                <a:cs typeface="Open Sans"/>
                <a:sym typeface="Open Sans"/>
              </a:rPr>
              <a:t>Webinar Production</a:t>
            </a:r>
            <a:endParaRPr b="0" i="0" sz="1100" u="none" cap="none" strike="noStrike">
              <a:solidFill>
                <a:schemeClr val="lt1"/>
              </a:solidFill>
              <a:latin typeface="Open Sans"/>
              <a:ea typeface="Open Sans"/>
              <a:cs typeface="Open Sans"/>
              <a:sym typeface="Open Sans"/>
            </a:endParaRPr>
          </a:p>
          <a:p>
            <a:pPr indent="-298450" lvl="0" marL="457200" marR="0" rtl="0" algn="l">
              <a:lnSpc>
                <a:spcPct val="120000"/>
              </a:lnSpc>
              <a:spcBef>
                <a:spcPts val="0"/>
              </a:spcBef>
              <a:spcAft>
                <a:spcPts val="0"/>
              </a:spcAft>
              <a:buClr>
                <a:schemeClr val="lt1"/>
              </a:buClr>
              <a:buSzPts val="1100"/>
              <a:buFont typeface="Open Sans"/>
              <a:buChar char="●"/>
            </a:pPr>
            <a:r>
              <a:rPr b="0" i="0" lang="en-US" sz="1100" u="none" cap="none" strike="noStrike">
                <a:solidFill>
                  <a:schemeClr val="lt1"/>
                </a:solidFill>
                <a:latin typeface="Open Sans"/>
                <a:ea typeface="Open Sans"/>
                <a:cs typeface="Open Sans"/>
                <a:sym typeface="Open Sans"/>
              </a:rPr>
              <a:t>Landing Pages</a:t>
            </a:r>
            <a:endParaRPr b="0" i="0" sz="1100" u="none" cap="none" strike="noStrike">
              <a:solidFill>
                <a:schemeClr val="lt1"/>
              </a:solidFill>
              <a:latin typeface="Open Sans"/>
              <a:ea typeface="Open Sans"/>
              <a:cs typeface="Open Sans"/>
              <a:sym typeface="Open Sans"/>
            </a:endParaRPr>
          </a:p>
          <a:p>
            <a:pPr indent="-298450" lvl="0" marL="457200" marR="0" rtl="0" algn="l">
              <a:lnSpc>
                <a:spcPct val="120000"/>
              </a:lnSpc>
              <a:spcBef>
                <a:spcPts val="0"/>
              </a:spcBef>
              <a:spcAft>
                <a:spcPts val="0"/>
              </a:spcAft>
              <a:buClr>
                <a:schemeClr val="lt1"/>
              </a:buClr>
              <a:buSzPts val="1100"/>
              <a:buFont typeface="Open Sans"/>
              <a:buChar char="●"/>
            </a:pPr>
            <a:r>
              <a:rPr b="0" i="0" lang="en-US" sz="1100" u="none" cap="none" strike="noStrike">
                <a:solidFill>
                  <a:schemeClr val="lt1"/>
                </a:solidFill>
                <a:latin typeface="Open Sans"/>
                <a:ea typeface="Open Sans"/>
                <a:cs typeface="Open Sans"/>
                <a:sym typeface="Open Sans"/>
              </a:rPr>
              <a:t>Testimonial Videos</a:t>
            </a:r>
            <a:endParaRPr b="0" i="0" sz="1100" u="none" cap="none" strike="noStrike">
              <a:solidFill>
                <a:schemeClr val="lt1"/>
              </a:solidFill>
              <a:latin typeface="Open Sans"/>
              <a:ea typeface="Open Sans"/>
              <a:cs typeface="Open Sans"/>
              <a:sym typeface="Open Sans"/>
            </a:endParaRPr>
          </a:p>
        </p:txBody>
      </p:sp>
      <p:sp>
        <p:nvSpPr>
          <p:cNvPr id="491" name="Google Shape;491;g13650eda7ca_1_25"/>
          <p:cNvSpPr/>
          <p:nvPr/>
        </p:nvSpPr>
        <p:spPr>
          <a:xfrm>
            <a:off x="1112051" y="2630846"/>
            <a:ext cx="539665" cy="539698"/>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E4655"/>
              </a:solidFill>
              <a:latin typeface="Calibri"/>
              <a:ea typeface="Calibri"/>
              <a:cs typeface="Calibri"/>
              <a:sym typeface="Calibri"/>
            </a:endParaRPr>
          </a:p>
        </p:txBody>
      </p:sp>
      <p:sp>
        <p:nvSpPr>
          <p:cNvPr id="492" name="Google Shape;492;g13650eda7ca_1_25"/>
          <p:cNvSpPr txBox="1"/>
          <p:nvPr/>
        </p:nvSpPr>
        <p:spPr>
          <a:xfrm>
            <a:off x="1662202" y="2619200"/>
            <a:ext cx="2469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Cityzenith</a:t>
            </a:r>
            <a:endParaRPr b="1" i="0" sz="14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lt1"/>
                </a:solidFill>
                <a:latin typeface="Open Sans"/>
                <a:ea typeface="Open Sans"/>
                <a:cs typeface="Open Sans"/>
                <a:sym typeface="Open Sans"/>
              </a:rPr>
              <a:t>AI software for City Planners</a:t>
            </a:r>
            <a:endParaRPr b="0" i="1" sz="1400" u="none" cap="none" strike="noStrike">
              <a:solidFill>
                <a:schemeClr val="lt1"/>
              </a:solidFill>
              <a:latin typeface="Open Sans"/>
              <a:ea typeface="Open Sans"/>
              <a:cs typeface="Open Sans"/>
              <a:sym typeface="Open Sans"/>
            </a:endParaRPr>
          </a:p>
        </p:txBody>
      </p:sp>
      <p:sp>
        <p:nvSpPr>
          <p:cNvPr id="493" name="Google Shape;493;g13650eda7ca_1_25"/>
          <p:cNvSpPr txBox="1"/>
          <p:nvPr/>
        </p:nvSpPr>
        <p:spPr>
          <a:xfrm>
            <a:off x="8082525" y="3331538"/>
            <a:ext cx="3112800" cy="1887000"/>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More than </a:t>
            </a:r>
            <a:r>
              <a:rPr b="1" i="0" lang="en-US" sz="1100" u="none" cap="none" strike="noStrike">
                <a:solidFill>
                  <a:schemeClr val="lt1"/>
                </a:solidFill>
                <a:latin typeface="Open Sans"/>
                <a:ea typeface="Open Sans"/>
                <a:cs typeface="Open Sans"/>
                <a:sym typeface="Open Sans"/>
              </a:rPr>
              <a:t>$11 million</a:t>
            </a:r>
            <a:r>
              <a:rPr b="0" i="0" lang="en-US" sz="1100" u="none" cap="none" strike="noStrike">
                <a:solidFill>
                  <a:schemeClr val="lt1"/>
                </a:solidFill>
                <a:latin typeface="Open Sans"/>
                <a:ea typeface="Open Sans"/>
                <a:cs typeface="Open Sans"/>
                <a:sym typeface="Open Sans"/>
              </a:rPr>
              <a:t> from </a:t>
            </a:r>
            <a:r>
              <a:rPr b="1" i="0" lang="en-US" sz="1100" u="none" cap="none" strike="noStrike">
                <a:solidFill>
                  <a:schemeClr val="lt1"/>
                </a:solidFill>
                <a:latin typeface="Open Sans"/>
                <a:ea typeface="Open Sans"/>
                <a:cs typeface="Open Sans"/>
                <a:sym typeface="Open Sans"/>
              </a:rPr>
              <a:t>35,000 investors</a:t>
            </a:r>
            <a:r>
              <a:rPr b="0" i="0" lang="en-US" sz="1100" u="none" cap="none" strike="noStrike">
                <a:solidFill>
                  <a:schemeClr val="lt1"/>
                </a:solidFill>
                <a:latin typeface="Open Sans"/>
                <a:ea typeface="Open Sans"/>
                <a:cs typeface="Open Sans"/>
                <a:sym typeface="Open Sans"/>
              </a:rPr>
              <a:t> in a series of record breaking campaigns for a fan-funded media company. </a:t>
            </a:r>
            <a:endParaRPr b="0" i="0" sz="1100" u="none" cap="none" strike="noStrike">
              <a:solidFill>
                <a:schemeClr val="lt1"/>
              </a:solidFill>
              <a:latin typeface="Open Sans"/>
              <a:ea typeface="Open Sans"/>
              <a:cs typeface="Open Sans"/>
              <a:sym typeface="Open Sans"/>
            </a:endParaRPr>
          </a:p>
          <a:p>
            <a:pPr indent="0" lvl="1" marL="0" marR="0" rtl="0" algn="l">
              <a:lnSpc>
                <a:spcPct val="12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a:ea typeface="Open Sans"/>
              <a:cs typeface="Open Sans"/>
              <a:sym typeface="Open Sans"/>
            </a:endParaRPr>
          </a:p>
          <a:p>
            <a:pPr indent="-298450" lvl="0" marL="457200" marR="0" rtl="0" algn="l">
              <a:lnSpc>
                <a:spcPct val="120000"/>
              </a:lnSpc>
              <a:spcBef>
                <a:spcPts val="0"/>
              </a:spcBef>
              <a:spcAft>
                <a:spcPts val="0"/>
              </a:spcAft>
              <a:buClr>
                <a:schemeClr val="lt1"/>
              </a:buClr>
              <a:buSzPts val="1100"/>
              <a:buFont typeface="Open Sans"/>
              <a:buChar char="●"/>
            </a:pPr>
            <a:r>
              <a:rPr b="0" i="0" lang="en-US" sz="1100" u="none" cap="none" strike="noStrike">
                <a:solidFill>
                  <a:schemeClr val="lt1"/>
                </a:solidFill>
                <a:latin typeface="Open Sans"/>
                <a:ea typeface="Open Sans"/>
                <a:cs typeface="Open Sans"/>
                <a:sym typeface="Open Sans"/>
              </a:rPr>
              <a:t>Ad Management</a:t>
            </a:r>
            <a:endParaRPr b="0" i="0" sz="1100" u="none" cap="none" strike="noStrike">
              <a:solidFill>
                <a:schemeClr val="lt1"/>
              </a:solidFill>
              <a:latin typeface="Open Sans"/>
              <a:ea typeface="Open Sans"/>
              <a:cs typeface="Open Sans"/>
              <a:sym typeface="Open Sans"/>
            </a:endParaRPr>
          </a:p>
          <a:p>
            <a:pPr indent="-298450" lvl="0" marL="457200" marR="0" rtl="0" algn="l">
              <a:lnSpc>
                <a:spcPct val="120000"/>
              </a:lnSpc>
              <a:spcBef>
                <a:spcPts val="0"/>
              </a:spcBef>
              <a:spcAft>
                <a:spcPts val="0"/>
              </a:spcAft>
              <a:buClr>
                <a:schemeClr val="lt1"/>
              </a:buClr>
              <a:buSzPts val="1100"/>
              <a:buFont typeface="Open Sans"/>
              <a:buChar char="●"/>
            </a:pPr>
            <a:r>
              <a:rPr b="0" i="0" lang="en-US" sz="1100" u="none" cap="none" strike="noStrike">
                <a:solidFill>
                  <a:schemeClr val="lt1"/>
                </a:solidFill>
                <a:latin typeface="Open Sans"/>
                <a:ea typeface="Open Sans"/>
                <a:cs typeface="Open Sans"/>
                <a:sym typeface="Open Sans"/>
              </a:rPr>
              <a:t>Webinar Production</a:t>
            </a:r>
            <a:endParaRPr b="0" i="0" sz="1100" u="none" cap="none" strike="noStrike">
              <a:solidFill>
                <a:schemeClr val="lt1"/>
              </a:solidFill>
              <a:latin typeface="Open Sans"/>
              <a:ea typeface="Open Sans"/>
              <a:cs typeface="Open Sans"/>
              <a:sym typeface="Open Sans"/>
            </a:endParaRPr>
          </a:p>
          <a:p>
            <a:pPr indent="-298450" lvl="0" marL="457200" marR="0" rtl="0" algn="l">
              <a:lnSpc>
                <a:spcPct val="120000"/>
              </a:lnSpc>
              <a:spcBef>
                <a:spcPts val="0"/>
              </a:spcBef>
              <a:spcAft>
                <a:spcPts val="0"/>
              </a:spcAft>
              <a:buClr>
                <a:schemeClr val="lt1"/>
              </a:buClr>
              <a:buSzPts val="1100"/>
              <a:buFont typeface="Open Sans"/>
              <a:buChar char="●"/>
            </a:pPr>
            <a:r>
              <a:rPr b="0" i="0" lang="en-US" sz="1100" u="none" cap="none" strike="noStrike">
                <a:solidFill>
                  <a:schemeClr val="lt1"/>
                </a:solidFill>
                <a:latin typeface="Open Sans"/>
                <a:ea typeface="Open Sans"/>
                <a:cs typeface="Open Sans"/>
                <a:sym typeface="Open Sans"/>
              </a:rPr>
              <a:t>CRM Management</a:t>
            </a:r>
            <a:endParaRPr b="0" i="0" sz="1100" u="none" cap="none" strike="noStrike">
              <a:solidFill>
                <a:schemeClr val="lt1"/>
              </a:solidFill>
              <a:latin typeface="Open Sans"/>
              <a:ea typeface="Open Sans"/>
              <a:cs typeface="Open Sans"/>
              <a:sym typeface="Open Sans"/>
            </a:endParaRPr>
          </a:p>
          <a:p>
            <a:pPr indent="-298450" lvl="0" marL="457200" marR="0" rtl="0" algn="l">
              <a:lnSpc>
                <a:spcPct val="120000"/>
              </a:lnSpc>
              <a:spcBef>
                <a:spcPts val="0"/>
              </a:spcBef>
              <a:spcAft>
                <a:spcPts val="0"/>
              </a:spcAft>
              <a:buClr>
                <a:schemeClr val="lt1"/>
              </a:buClr>
              <a:buSzPts val="1100"/>
              <a:buFont typeface="Open Sans"/>
              <a:buChar char="●"/>
            </a:pPr>
            <a:r>
              <a:rPr b="0" i="0" lang="en-US" sz="1100" u="none" cap="none" strike="noStrike">
                <a:solidFill>
                  <a:schemeClr val="lt1"/>
                </a:solidFill>
                <a:latin typeface="Open Sans"/>
                <a:ea typeface="Open Sans"/>
                <a:cs typeface="Open Sans"/>
                <a:sym typeface="Open Sans"/>
              </a:rPr>
              <a:t>Landing Pages</a:t>
            </a:r>
            <a:endParaRPr b="0" i="0" sz="1100" u="none" cap="none" strike="noStrike">
              <a:solidFill>
                <a:schemeClr val="lt1"/>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a:ea typeface="Open Sans"/>
              <a:cs typeface="Open Sans"/>
              <a:sym typeface="Open Sans"/>
            </a:endParaRPr>
          </a:p>
        </p:txBody>
      </p:sp>
      <p:sp>
        <p:nvSpPr>
          <p:cNvPr id="494" name="Google Shape;494;g13650eda7ca_1_25"/>
          <p:cNvSpPr/>
          <p:nvPr/>
        </p:nvSpPr>
        <p:spPr>
          <a:xfrm>
            <a:off x="8122451" y="2606859"/>
            <a:ext cx="539665" cy="539698"/>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E4655"/>
              </a:solidFill>
              <a:latin typeface="Calibri"/>
              <a:ea typeface="Calibri"/>
              <a:cs typeface="Calibri"/>
              <a:sym typeface="Calibri"/>
            </a:endParaRPr>
          </a:p>
        </p:txBody>
      </p:sp>
      <p:sp>
        <p:nvSpPr>
          <p:cNvPr id="495" name="Google Shape;495;g13650eda7ca_1_25"/>
          <p:cNvSpPr txBox="1"/>
          <p:nvPr/>
        </p:nvSpPr>
        <p:spPr>
          <a:xfrm>
            <a:off x="8672602" y="2622239"/>
            <a:ext cx="2469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Legion M</a:t>
            </a:r>
            <a:endParaRPr b="1" i="0" sz="14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lt1"/>
                </a:solidFill>
                <a:latin typeface="Open Sans"/>
                <a:ea typeface="Open Sans"/>
                <a:cs typeface="Open Sans"/>
                <a:sym typeface="Open Sans"/>
              </a:rPr>
              <a:t>Fun-funded Entertainment</a:t>
            </a:r>
            <a:endParaRPr b="0" i="1" sz="1400" u="none" cap="none" strike="noStrike">
              <a:solidFill>
                <a:schemeClr val="lt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13650eda7ca_1_52"/>
          <p:cNvSpPr/>
          <p:nvPr/>
        </p:nvSpPr>
        <p:spPr>
          <a:xfrm>
            <a:off x="415765" y="5556209"/>
            <a:ext cx="45600" cy="6402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1" name="Google Shape;501;g13650eda7ca_1_52"/>
          <p:cNvSpPr txBox="1"/>
          <p:nvPr/>
        </p:nvSpPr>
        <p:spPr>
          <a:xfrm flipH="1" rot="-5400000">
            <a:off x="-402330" y="4523804"/>
            <a:ext cx="165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9A161"/>
                </a:solidFill>
                <a:latin typeface="Open Sans"/>
                <a:ea typeface="Open Sans"/>
                <a:cs typeface="Open Sans"/>
                <a:sym typeface="Open Sans"/>
              </a:rPr>
              <a:t>Medical Funding Professionals</a:t>
            </a:r>
            <a:endParaRPr b="0" i="0" sz="800" u="none" cap="none" strike="noStrike">
              <a:solidFill>
                <a:srgbClr val="29A161"/>
              </a:solidFill>
              <a:latin typeface="Open Sans"/>
              <a:ea typeface="Open Sans"/>
              <a:cs typeface="Open Sans"/>
              <a:sym typeface="Open Sans"/>
            </a:endParaRPr>
          </a:p>
        </p:txBody>
      </p:sp>
      <p:grpSp>
        <p:nvGrpSpPr>
          <p:cNvPr id="502" name="Google Shape;502;g13650eda7ca_1_52"/>
          <p:cNvGrpSpPr/>
          <p:nvPr/>
        </p:nvGrpSpPr>
        <p:grpSpPr>
          <a:xfrm>
            <a:off x="10234800" y="287442"/>
            <a:ext cx="1634913" cy="327255"/>
            <a:chOff x="3815761" y="2425686"/>
            <a:chExt cx="5938661" cy="1188721"/>
          </a:xfrm>
        </p:grpSpPr>
        <p:pic>
          <p:nvPicPr>
            <p:cNvPr id="503" name="Google Shape;503;g13650eda7ca_1_52"/>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504" name="Google Shape;504;g13650eda7ca_1_52"/>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505" name="Google Shape;505;g13650eda7ca_1_52"/>
          <p:cNvSpPr/>
          <p:nvPr/>
        </p:nvSpPr>
        <p:spPr>
          <a:xfrm rot="5400000">
            <a:off x="11105815" y="529304"/>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6" name="Google Shape;506;g13650eda7ca_1_52"/>
          <p:cNvSpPr txBox="1"/>
          <p:nvPr/>
        </p:nvSpPr>
        <p:spPr>
          <a:xfrm>
            <a:off x="1421922" y="1534383"/>
            <a:ext cx="9348300" cy="498600"/>
          </a:xfrm>
          <a:prstGeom prst="rect">
            <a:avLst/>
          </a:prstGeom>
          <a:noFill/>
          <a:ln>
            <a:noFill/>
          </a:ln>
        </p:spPr>
        <p:txBody>
          <a:bodyPr anchorCtr="0" anchor="t" bIns="45700" lIns="91425" spcFirstLastPara="1" rIns="91425" wrap="square" tIns="45700">
            <a:spAutoFit/>
          </a:bodyPr>
          <a:lstStyle/>
          <a:p>
            <a:pPr indent="0" lvl="1" marL="0" marR="0" rtl="0" algn="ctr">
              <a:lnSpc>
                <a:spcPct val="120000"/>
              </a:lnSpc>
              <a:spcBef>
                <a:spcPts val="0"/>
              </a:spcBef>
              <a:spcAft>
                <a:spcPts val="0"/>
              </a:spcAft>
              <a:buClr>
                <a:srgbClr val="000000"/>
              </a:buClr>
              <a:buSzPts val="1200"/>
              <a:buFont typeface="Arial"/>
              <a:buNone/>
            </a:pPr>
            <a:r>
              <a:rPr b="0" i="0" lang="en-US" sz="1200" u="none" cap="none" strike="noStrike">
                <a:solidFill>
                  <a:srgbClr val="3F3F3F"/>
                </a:solidFill>
                <a:latin typeface="Open Sans"/>
                <a:ea typeface="Open Sans"/>
                <a:cs typeface="Open Sans"/>
                <a:sym typeface="Open Sans"/>
              </a:rPr>
              <a:t>Preparation before the launch is essential to long-term success.  </a:t>
            </a:r>
            <a:r>
              <a:rPr lang="en-US" sz="1200">
                <a:solidFill>
                  <a:srgbClr val="3F3F3F"/>
                </a:solidFill>
                <a:latin typeface="Open Sans"/>
                <a:ea typeface="Open Sans"/>
                <a:cs typeface="Open Sans"/>
                <a:sym typeface="Open Sans"/>
              </a:rPr>
              <a:t>F</a:t>
            </a:r>
            <a:r>
              <a:rPr b="0" i="0" lang="en-US" sz="1200" u="none" cap="none" strike="noStrike">
                <a:solidFill>
                  <a:srgbClr val="3F3F3F"/>
                </a:solidFill>
                <a:latin typeface="Open Sans"/>
                <a:ea typeface="Open Sans"/>
                <a:cs typeface="Open Sans"/>
                <a:sym typeface="Open Sans"/>
              </a:rPr>
              <a:t>ocuses on at least 2-3 months of pre-marketing to build an active audience of prospective investors through our Rapid Launch Plan.</a:t>
            </a:r>
            <a:endParaRPr b="0" i="0" sz="1400" u="none" cap="none" strike="noStrike">
              <a:solidFill>
                <a:srgbClr val="000000"/>
              </a:solidFill>
              <a:latin typeface="Arial"/>
              <a:ea typeface="Arial"/>
              <a:cs typeface="Arial"/>
              <a:sym typeface="Arial"/>
            </a:endParaRPr>
          </a:p>
        </p:txBody>
      </p:sp>
      <p:sp>
        <p:nvSpPr>
          <p:cNvPr id="507" name="Google Shape;507;g13650eda7ca_1_52"/>
          <p:cNvSpPr txBox="1"/>
          <p:nvPr/>
        </p:nvSpPr>
        <p:spPr>
          <a:xfrm>
            <a:off x="1546391" y="3630309"/>
            <a:ext cx="1920600" cy="871200"/>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Create your offering, including compelling content to drive engagement.</a:t>
            </a:r>
            <a:endParaRPr b="0" i="0" sz="1400" u="none" cap="none" strike="noStrike">
              <a:solidFill>
                <a:srgbClr val="000000"/>
              </a:solidFill>
              <a:latin typeface="Arial"/>
              <a:ea typeface="Arial"/>
              <a:cs typeface="Arial"/>
              <a:sym typeface="Arial"/>
            </a:endParaRPr>
          </a:p>
        </p:txBody>
      </p:sp>
      <p:sp>
        <p:nvSpPr>
          <p:cNvPr id="508" name="Google Shape;508;g13650eda7ca_1_52"/>
          <p:cNvSpPr txBox="1"/>
          <p:nvPr/>
        </p:nvSpPr>
        <p:spPr>
          <a:xfrm>
            <a:off x="2261575" y="702125"/>
            <a:ext cx="7863000" cy="67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9A161"/>
              </a:buClr>
              <a:buSzPts val="3800"/>
              <a:buFont typeface="Open Sans"/>
              <a:buNone/>
            </a:pPr>
            <a:r>
              <a:rPr b="1" i="0" lang="en-US" sz="3800" u="none" cap="none" strike="noStrike">
                <a:solidFill>
                  <a:srgbClr val="29A161"/>
                </a:solidFill>
                <a:latin typeface="Open Sans"/>
                <a:ea typeface="Open Sans"/>
                <a:cs typeface="Open Sans"/>
                <a:sym typeface="Open Sans"/>
              </a:rPr>
              <a:t>How to prepare for success</a:t>
            </a:r>
            <a:endParaRPr b="0" i="0" sz="1400" u="none" cap="none" strike="noStrike">
              <a:solidFill>
                <a:srgbClr val="000000"/>
              </a:solidFill>
              <a:latin typeface="Arial"/>
              <a:ea typeface="Arial"/>
              <a:cs typeface="Arial"/>
              <a:sym typeface="Arial"/>
            </a:endParaRPr>
          </a:p>
        </p:txBody>
      </p:sp>
      <p:sp>
        <p:nvSpPr>
          <p:cNvPr id="509" name="Google Shape;509;g13650eda7ca_1_52"/>
          <p:cNvSpPr txBox="1"/>
          <p:nvPr/>
        </p:nvSpPr>
        <p:spPr>
          <a:xfrm>
            <a:off x="1359100" y="3540975"/>
            <a:ext cx="4732500" cy="20319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50000"/>
              </a:lnSpc>
              <a:spcBef>
                <a:spcPts val="0"/>
              </a:spcBef>
              <a:spcAft>
                <a:spcPts val="0"/>
              </a:spcAft>
              <a:buClr>
                <a:schemeClr val="dk1"/>
              </a:buClr>
              <a:buSzPts val="1100"/>
              <a:buFont typeface="Open Sans"/>
              <a:buChar char="●"/>
            </a:pPr>
            <a:r>
              <a:rPr b="0" i="0" lang="en-US" sz="1200" u="none" cap="none" strike="noStrike">
                <a:solidFill>
                  <a:schemeClr val="dk1"/>
                </a:solidFill>
                <a:latin typeface="Open Sans"/>
                <a:ea typeface="Open Sans"/>
                <a:cs typeface="Open Sans"/>
                <a:sym typeface="Open Sans"/>
              </a:rPr>
              <a:t>Create a compelling, distinct offering</a:t>
            </a:r>
            <a:endParaRPr b="0" i="0" sz="1200" u="none" cap="none" strike="noStrike">
              <a:solidFill>
                <a:schemeClr val="dk1"/>
              </a:solidFill>
              <a:latin typeface="Open Sans"/>
              <a:ea typeface="Open Sans"/>
              <a:cs typeface="Open Sans"/>
              <a:sym typeface="Open Sans"/>
            </a:endParaRPr>
          </a:p>
          <a:p>
            <a:pPr indent="-298450" lvl="0" marL="457200" marR="0" rtl="0" algn="l">
              <a:lnSpc>
                <a:spcPct val="150000"/>
              </a:lnSpc>
              <a:spcBef>
                <a:spcPts val="0"/>
              </a:spcBef>
              <a:spcAft>
                <a:spcPts val="0"/>
              </a:spcAft>
              <a:buClr>
                <a:schemeClr val="dk1"/>
              </a:buClr>
              <a:buSzPts val="1100"/>
              <a:buFont typeface="Open Sans"/>
              <a:buChar char="●"/>
            </a:pPr>
            <a:r>
              <a:rPr b="0" i="0" lang="en-US" sz="1200" u="none" cap="none" strike="noStrike">
                <a:solidFill>
                  <a:schemeClr val="dk1"/>
                </a:solidFill>
                <a:latin typeface="Open Sans"/>
                <a:ea typeface="Open Sans"/>
                <a:cs typeface="Open Sans"/>
                <a:sym typeface="Open Sans"/>
              </a:rPr>
              <a:t>Define investor audiences </a:t>
            </a:r>
            <a:endParaRPr b="0" i="0" sz="1200" u="none" cap="none" strike="noStrike">
              <a:solidFill>
                <a:schemeClr val="dk1"/>
              </a:solidFill>
              <a:latin typeface="Open Sans"/>
              <a:ea typeface="Open Sans"/>
              <a:cs typeface="Open Sans"/>
              <a:sym typeface="Open Sans"/>
            </a:endParaRPr>
          </a:p>
          <a:p>
            <a:pPr indent="-298450" lvl="0" marL="457200" marR="0" rtl="0" algn="l">
              <a:lnSpc>
                <a:spcPct val="150000"/>
              </a:lnSpc>
              <a:spcBef>
                <a:spcPts val="0"/>
              </a:spcBef>
              <a:spcAft>
                <a:spcPts val="0"/>
              </a:spcAft>
              <a:buClr>
                <a:schemeClr val="dk1"/>
              </a:buClr>
              <a:buSzPts val="1100"/>
              <a:buFont typeface="Open Sans"/>
              <a:buChar char="●"/>
            </a:pPr>
            <a:r>
              <a:rPr b="0" i="0" lang="en-US" sz="1200" u="none" cap="none" strike="noStrike">
                <a:solidFill>
                  <a:schemeClr val="dk1"/>
                </a:solidFill>
                <a:latin typeface="Open Sans"/>
                <a:ea typeface="Open Sans"/>
                <a:cs typeface="Open Sans"/>
                <a:sym typeface="Open Sans"/>
              </a:rPr>
              <a:t>Acquire targeted 1st-party data sets</a:t>
            </a:r>
            <a:endParaRPr b="0" i="0" sz="1200" u="none" cap="none" strike="noStrike">
              <a:solidFill>
                <a:schemeClr val="dk1"/>
              </a:solidFill>
              <a:latin typeface="Open Sans"/>
              <a:ea typeface="Open Sans"/>
              <a:cs typeface="Open Sans"/>
              <a:sym typeface="Open Sans"/>
            </a:endParaRPr>
          </a:p>
          <a:p>
            <a:pPr indent="-298450" lvl="0" marL="457200" marR="0" rtl="0" algn="l">
              <a:lnSpc>
                <a:spcPct val="150000"/>
              </a:lnSpc>
              <a:spcBef>
                <a:spcPts val="0"/>
              </a:spcBef>
              <a:spcAft>
                <a:spcPts val="0"/>
              </a:spcAft>
              <a:buClr>
                <a:schemeClr val="dk1"/>
              </a:buClr>
              <a:buSzPts val="1100"/>
              <a:buFont typeface="Open Sans"/>
              <a:buChar char="●"/>
            </a:pPr>
            <a:r>
              <a:rPr b="0" i="0" lang="en-US" sz="1200" u="none" cap="none" strike="noStrike">
                <a:solidFill>
                  <a:schemeClr val="dk1"/>
                </a:solidFill>
                <a:latin typeface="Open Sans"/>
                <a:ea typeface="Open Sans"/>
                <a:cs typeface="Open Sans"/>
                <a:sym typeface="Open Sans"/>
              </a:rPr>
              <a:t>Build out advertising creative &amp; messaging</a:t>
            </a:r>
            <a:endParaRPr b="0" i="0" sz="1200" u="none" cap="none" strike="noStrike">
              <a:solidFill>
                <a:schemeClr val="dk1"/>
              </a:solidFill>
              <a:latin typeface="Open Sans"/>
              <a:ea typeface="Open Sans"/>
              <a:cs typeface="Open Sans"/>
              <a:sym typeface="Open Sans"/>
            </a:endParaRPr>
          </a:p>
          <a:p>
            <a:pPr indent="-298450" lvl="0" marL="457200" marR="0" rtl="0" algn="l">
              <a:lnSpc>
                <a:spcPct val="150000"/>
              </a:lnSpc>
              <a:spcBef>
                <a:spcPts val="0"/>
              </a:spcBef>
              <a:spcAft>
                <a:spcPts val="0"/>
              </a:spcAft>
              <a:buClr>
                <a:schemeClr val="dk1"/>
              </a:buClr>
              <a:buSzPts val="1100"/>
              <a:buFont typeface="Open Sans"/>
              <a:buChar char="●"/>
            </a:pPr>
            <a:r>
              <a:rPr b="0" i="0" lang="en-US" sz="1200" u="none" cap="none" strike="noStrike">
                <a:solidFill>
                  <a:schemeClr val="dk1"/>
                </a:solidFill>
                <a:latin typeface="Open Sans"/>
                <a:ea typeface="Open Sans"/>
                <a:cs typeface="Open Sans"/>
                <a:sym typeface="Open Sans"/>
              </a:rPr>
              <a:t>Set up marketing funnels and automation</a:t>
            </a:r>
            <a:endParaRPr b="0" i="0" sz="1200" u="none" cap="none" strike="noStrike">
              <a:solidFill>
                <a:schemeClr val="dk1"/>
              </a:solidFill>
              <a:latin typeface="Open Sans"/>
              <a:ea typeface="Open Sans"/>
              <a:cs typeface="Open Sans"/>
              <a:sym typeface="Open Sans"/>
            </a:endParaRPr>
          </a:p>
          <a:p>
            <a:pPr indent="-298450" lvl="0" marL="457200" marR="0" rtl="0" algn="l">
              <a:lnSpc>
                <a:spcPct val="150000"/>
              </a:lnSpc>
              <a:spcBef>
                <a:spcPts val="0"/>
              </a:spcBef>
              <a:spcAft>
                <a:spcPts val="0"/>
              </a:spcAft>
              <a:buClr>
                <a:schemeClr val="dk1"/>
              </a:buClr>
              <a:buSzPts val="1100"/>
              <a:buFont typeface="Open Sans"/>
              <a:buChar char="●"/>
            </a:pPr>
            <a:r>
              <a:rPr b="0" i="0" lang="en-US" sz="1200" u="none" cap="none" strike="noStrike">
                <a:solidFill>
                  <a:schemeClr val="dk1"/>
                </a:solidFill>
                <a:latin typeface="Open Sans"/>
                <a:ea typeface="Open Sans"/>
                <a:cs typeface="Open Sans"/>
                <a:sym typeface="Open Sans"/>
              </a:rPr>
              <a:t>Test the Water campaigns </a:t>
            </a:r>
            <a:endParaRPr b="0" i="0" sz="1200" u="none" cap="none" strike="noStrike">
              <a:solidFill>
                <a:schemeClr val="dk1"/>
              </a:solidFill>
              <a:latin typeface="Open Sans"/>
              <a:ea typeface="Open Sans"/>
              <a:cs typeface="Open Sans"/>
              <a:sym typeface="Open Sans"/>
            </a:endParaRPr>
          </a:p>
          <a:p>
            <a:pPr indent="-298450" lvl="0" marL="457200" marR="0" rtl="0" algn="l">
              <a:lnSpc>
                <a:spcPct val="150000"/>
              </a:lnSpc>
              <a:spcBef>
                <a:spcPts val="0"/>
              </a:spcBef>
              <a:spcAft>
                <a:spcPts val="0"/>
              </a:spcAft>
              <a:buClr>
                <a:schemeClr val="dk1"/>
              </a:buClr>
              <a:buSzPts val="1100"/>
              <a:buFont typeface="Open Sans"/>
              <a:buChar char="●"/>
            </a:pPr>
            <a:r>
              <a:rPr b="0" i="0" lang="en-US" sz="1200" u="none" cap="none" strike="noStrike">
                <a:solidFill>
                  <a:schemeClr val="dk1"/>
                </a:solidFill>
                <a:latin typeface="Open Sans"/>
                <a:ea typeface="Open Sans"/>
                <a:cs typeface="Open Sans"/>
                <a:sym typeface="Open Sans"/>
              </a:rPr>
              <a:t>CRM setup, tracking, and data integrations</a:t>
            </a:r>
            <a:endParaRPr b="0" i="0" sz="1400" u="none" cap="none" strike="noStrike">
              <a:solidFill>
                <a:srgbClr val="000000"/>
              </a:solidFill>
              <a:latin typeface="Open Sans"/>
              <a:ea typeface="Open Sans"/>
              <a:cs typeface="Open Sans"/>
              <a:sym typeface="Open Sans"/>
            </a:endParaRPr>
          </a:p>
        </p:txBody>
      </p:sp>
      <p:cxnSp>
        <p:nvCxnSpPr>
          <p:cNvPr id="510" name="Google Shape;510;g13650eda7ca_1_52"/>
          <p:cNvCxnSpPr/>
          <p:nvPr/>
        </p:nvCxnSpPr>
        <p:spPr>
          <a:xfrm rot="10800000">
            <a:off x="7057395" y="2770275"/>
            <a:ext cx="37200" cy="3247200"/>
          </a:xfrm>
          <a:prstGeom prst="straightConnector1">
            <a:avLst/>
          </a:prstGeom>
          <a:noFill/>
          <a:ln cap="flat" cmpd="sng" w="50800">
            <a:solidFill>
              <a:schemeClr val="lt2"/>
            </a:solidFill>
            <a:prstDash val="solid"/>
            <a:miter lim="800000"/>
            <a:headEnd len="sm" w="sm" type="none"/>
            <a:tailEnd len="sm" w="sm" type="none"/>
          </a:ln>
        </p:spPr>
      </p:cxnSp>
      <p:sp>
        <p:nvSpPr>
          <p:cNvPr id="511" name="Google Shape;511;g13650eda7ca_1_52"/>
          <p:cNvSpPr/>
          <p:nvPr/>
        </p:nvSpPr>
        <p:spPr>
          <a:xfrm rot="-5400000">
            <a:off x="6904581" y="2609468"/>
            <a:ext cx="321900" cy="321900"/>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12" name="Google Shape;512;g13650eda7ca_1_52"/>
          <p:cNvSpPr/>
          <p:nvPr/>
        </p:nvSpPr>
        <p:spPr>
          <a:xfrm rot="-5400000">
            <a:off x="6915056" y="3404943"/>
            <a:ext cx="321900" cy="321900"/>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13" name="Google Shape;513;g13650eda7ca_1_52"/>
          <p:cNvSpPr/>
          <p:nvPr/>
        </p:nvSpPr>
        <p:spPr>
          <a:xfrm rot="-5400000">
            <a:off x="6916881" y="4200418"/>
            <a:ext cx="321900" cy="321900"/>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14" name="Google Shape;514;g13650eda7ca_1_52"/>
          <p:cNvSpPr/>
          <p:nvPr/>
        </p:nvSpPr>
        <p:spPr>
          <a:xfrm rot="-5400000">
            <a:off x="6916881" y="4973468"/>
            <a:ext cx="321900" cy="321900"/>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15" name="Google Shape;515;g13650eda7ca_1_52"/>
          <p:cNvSpPr/>
          <p:nvPr/>
        </p:nvSpPr>
        <p:spPr>
          <a:xfrm rot="-5400000">
            <a:off x="6922700" y="5746578"/>
            <a:ext cx="321900" cy="321900"/>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16" name="Google Shape;516;g13650eda7ca_1_52"/>
          <p:cNvSpPr txBox="1"/>
          <p:nvPr/>
        </p:nvSpPr>
        <p:spPr>
          <a:xfrm>
            <a:off x="7302415" y="2454665"/>
            <a:ext cx="3654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FOUNDATION</a:t>
            </a:r>
            <a:endParaRPr b="1"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For sustainable investor &amp; customer growth</a:t>
            </a:r>
            <a:endParaRPr b="0" i="0" sz="1200" u="none" cap="none" strike="noStrike">
              <a:solidFill>
                <a:srgbClr val="000000"/>
              </a:solidFill>
              <a:latin typeface="Open Sans"/>
              <a:ea typeface="Open Sans"/>
              <a:cs typeface="Open Sans"/>
              <a:sym typeface="Open Sans"/>
            </a:endParaRPr>
          </a:p>
        </p:txBody>
      </p:sp>
      <p:sp>
        <p:nvSpPr>
          <p:cNvPr id="517" name="Google Shape;517;g13650eda7ca_1_52"/>
          <p:cNvSpPr txBox="1"/>
          <p:nvPr/>
        </p:nvSpPr>
        <p:spPr>
          <a:xfrm>
            <a:off x="7302428" y="3282400"/>
            <a:ext cx="4665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FOOTPRINT</a:t>
            </a:r>
            <a:endParaRPr b="1"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Optimized digital presences for company and team members</a:t>
            </a:r>
            <a:endParaRPr b="0" i="0" sz="1200" u="none" cap="none" strike="noStrike">
              <a:solidFill>
                <a:srgbClr val="000000"/>
              </a:solidFill>
              <a:latin typeface="Open Sans"/>
              <a:ea typeface="Open Sans"/>
              <a:cs typeface="Open Sans"/>
              <a:sym typeface="Open Sans"/>
            </a:endParaRPr>
          </a:p>
        </p:txBody>
      </p:sp>
      <p:sp>
        <p:nvSpPr>
          <p:cNvPr id="518" name="Google Shape;518;g13650eda7ca_1_52"/>
          <p:cNvSpPr txBox="1"/>
          <p:nvPr/>
        </p:nvSpPr>
        <p:spPr>
          <a:xfrm>
            <a:off x="7302428" y="4044400"/>
            <a:ext cx="4665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THOUGHT LEADERSHIP</a:t>
            </a:r>
            <a:endParaRPr b="1"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Position team members for success in the marketplace</a:t>
            </a:r>
            <a:endParaRPr b="0" i="0" sz="1200" u="none" cap="none" strike="noStrike">
              <a:solidFill>
                <a:srgbClr val="000000"/>
              </a:solidFill>
              <a:latin typeface="Open Sans"/>
              <a:ea typeface="Open Sans"/>
              <a:cs typeface="Open Sans"/>
              <a:sym typeface="Open Sans"/>
            </a:endParaRPr>
          </a:p>
        </p:txBody>
      </p:sp>
      <p:sp>
        <p:nvSpPr>
          <p:cNvPr id="519" name="Google Shape;519;g13650eda7ca_1_52"/>
          <p:cNvSpPr txBox="1"/>
          <p:nvPr/>
        </p:nvSpPr>
        <p:spPr>
          <a:xfrm>
            <a:off x="7302428" y="4827340"/>
            <a:ext cx="4665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DRIVE TRAFFIC</a:t>
            </a:r>
            <a:endParaRPr b="1"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SEO, SEM, PPC, Social, and more to generate interest</a:t>
            </a:r>
            <a:endParaRPr b="0" i="0" sz="1200" u="none" cap="none" strike="noStrike">
              <a:solidFill>
                <a:srgbClr val="000000"/>
              </a:solidFill>
              <a:latin typeface="Open Sans"/>
              <a:ea typeface="Open Sans"/>
              <a:cs typeface="Open Sans"/>
              <a:sym typeface="Open Sans"/>
            </a:endParaRPr>
          </a:p>
        </p:txBody>
      </p:sp>
      <p:sp>
        <p:nvSpPr>
          <p:cNvPr id="520" name="Google Shape;520;g13650eda7ca_1_52"/>
          <p:cNvSpPr txBox="1"/>
          <p:nvPr/>
        </p:nvSpPr>
        <p:spPr>
          <a:xfrm>
            <a:off x="7302428" y="5610281"/>
            <a:ext cx="4665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REFINE &amp; ADJUST</a:t>
            </a:r>
            <a:endParaRPr b="1"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Make changes to drive down acquisition costs and scale</a:t>
            </a:r>
            <a:endParaRPr b="0" i="0" sz="1200" u="none" cap="none" strike="noStrike">
              <a:solidFill>
                <a:srgbClr val="000000"/>
              </a:solidFill>
              <a:latin typeface="Open Sans"/>
              <a:ea typeface="Open Sans"/>
              <a:cs typeface="Open Sans"/>
              <a:sym typeface="Open Sans"/>
            </a:endParaRPr>
          </a:p>
        </p:txBody>
      </p:sp>
      <p:sp>
        <p:nvSpPr>
          <p:cNvPr id="521" name="Google Shape;521;g13650eda7ca_1_52"/>
          <p:cNvSpPr txBox="1"/>
          <p:nvPr/>
        </p:nvSpPr>
        <p:spPr>
          <a:xfrm>
            <a:off x="1546403" y="2996025"/>
            <a:ext cx="4620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What happens during your Rapid Launch Plan? </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p:nvPr/>
        </p:nvSpPr>
        <p:spPr>
          <a:xfrm>
            <a:off x="0" y="0"/>
            <a:ext cx="12192000" cy="6858000"/>
          </a:xfrm>
          <a:prstGeom prst="rect">
            <a:avLst/>
          </a:prstGeom>
          <a:blipFill rotWithShape="1">
            <a:blip r:embed="rId3">
              <a:alphaModFix amt="85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3"/>
          <p:cNvSpPr/>
          <p:nvPr/>
        </p:nvSpPr>
        <p:spPr>
          <a:xfrm>
            <a:off x="0" y="0"/>
            <a:ext cx="12192000" cy="6858000"/>
          </a:xfrm>
          <a:prstGeom prst="rect">
            <a:avLst/>
          </a:prstGeom>
          <a:solidFill>
            <a:srgbClr val="29A161">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3"/>
          <p:cNvSpPr/>
          <p:nvPr/>
        </p:nvSpPr>
        <p:spPr>
          <a:xfrm>
            <a:off x="415765" y="5556209"/>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3"/>
          <p:cNvSpPr txBox="1"/>
          <p:nvPr/>
        </p:nvSpPr>
        <p:spPr>
          <a:xfrm flipH="1" rot="-5400000">
            <a:off x="-402352" y="4523826"/>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75" name="Google Shape;75;p3"/>
          <p:cNvSpPr/>
          <p:nvPr/>
        </p:nvSpPr>
        <p:spPr>
          <a:xfrm rot="5400000">
            <a:off x="11105785" y="529394"/>
            <a:ext cx="45719" cy="5486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3"/>
          <p:cNvSpPr txBox="1"/>
          <p:nvPr/>
        </p:nvSpPr>
        <p:spPr>
          <a:xfrm>
            <a:off x="925987" y="488020"/>
            <a:ext cx="4937485"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1" i="0" lang="en-US" sz="3800" u="none" cap="none" strike="noStrike">
                <a:solidFill>
                  <a:schemeClr val="lt1"/>
                </a:solidFill>
                <a:latin typeface="Open Sans"/>
                <a:ea typeface="Open Sans"/>
                <a:cs typeface="Open Sans"/>
                <a:sym typeface="Open Sans"/>
              </a:rPr>
              <a:t>CPVS™ Co-Chairs</a:t>
            </a:r>
            <a:endParaRPr b="0" i="0" sz="1400" u="none" cap="none" strike="noStrike">
              <a:solidFill>
                <a:srgbClr val="000000"/>
              </a:solidFill>
              <a:latin typeface="Arial"/>
              <a:ea typeface="Arial"/>
              <a:cs typeface="Arial"/>
              <a:sym typeface="Arial"/>
            </a:endParaRPr>
          </a:p>
        </p:txBody>
      </p:sp>
      <p:pic>
        <p:nvPicPr>
          <p:cNvPr descr="Logo&#10;&#10;Description automatically generated" id="77" name="Google Shape;77;p3"/>
          <p:cNvPicPr preferRelativeResize="0"/>
          <p:nvPr/>
        </p:nvPicPr>
        <p:blipFill rotWithShape="1">
          <a:blip r:embed="rId4">
            <a:alphaModFix/>
          </a:blip>
          <a:srcRect b="0" l="0" r="0" t="0"/>
          <a:stretch/>
        </p:blipFill>
        <p:spPr>
          <a:xfrm>
            <a:off x="11537983" y="287451"/>
            <a:ext cx="331771" cy="327259"/>
          </a:xfrm>
          <a:prstGeom prst="rect">
            <a:avLst/>
          </a:prstGeom>
          <a:noFill/>
          <a:ln>
            <a:noFill/>
          </a:ln>
        </p:spPr>
      </p:pic>
      <p:pic>
        <p:nvPicPr>
          <p:cNvPr id="78" name="Google Shape;78;p3"/>
          <p:cNvPicPr preferRelativeResize="0"/>
          <p:nvPr/>
        </p:nvPicPr>
        <p:blipFill rotWithShape="1">
          <a:blip r:embed="rId5">
            <a:alphaModFix/>
          </a:blip>
          <a:srcRect b="0" l="0" r="0" t="0"/>
          <a:stretch/>
        </p:blipFill>
        <p:spPr>
          <a:xfrm>
            <a:off x="10241870" y="342872"/>
            <a:ext cx="1161095" cy="216417"/>
          </a:xfrm>
          <a:prstGeom prst="rect">
            <a:avLst/>
          </a:prstGeom>
          <a:noFill/>
          <a:ln>
            <a:noFill/>
          </a:ln>
        </p:spPr>
      </p:pic>
      <p:sp>
        <p:nvSpPr>
          <p:cNvPr id="79" name="Google Shape;79;p3"/>
          <p:cNvSpPr txBox="1"/>
          <p:nvPr/>
        </p:nvSpPr>
        <p:spPr>
          <a:xfrm>
            <a:off x="1869236" y="4083035"/>
            <a:ext cx="324251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Open Sans"/>
              <a:buNone/>
            </a:pPr>
            <a:r>
              <a:rPr b="1" i="0" lang="en-US" sz="2800" u="none" cap="none" strike="noStrike">
                <a:solidFill>
                  <a:schemeClr val="lt1"/>
                </a:solidFill>
                <a:latin typeface="Open Sans"/>
                <a:ea typeface="Open Sans"/>
                <a:cs typeface="Open Sans"/>
                <a:sym typeface="Open Sans"/>
              </a:rPr>
              <a:t>Stephen Brock </a:t>
            </a:r>
            <a:endParaRPr b="0" i="0" sz="1400" u="none" cap="none" strike="noStrike">
              <a:solidFill>
                <a:srgbClr val="000000"/>
              </a:solidFill>
              <a:latin typeface="Arial"/>
              <a:ea typeface="Arial"/>
              <a:cs typeface="Arial"/>
              <a:sym typeface="Arial"/>
            </a:endParaRPr>
          </a:p>
        </p:txBody>
      </p:sp>
      <p:sp>
        <p:nvSpPr>
          <p:cNvPr id="80" name="Google Shape;80;p3">
            <a:hlinkClick r:id="rId6"/>
          </p:cNvPr>
          <p:cNvSpPr txBox="1"/>
          <p:nvPr/>
        </p:nvSpPr>
        <p:spPr>
          <a:xfrm>
            <a:off x="1943554" y="4682556"/>
            <a:ext cx="309388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Open Sans"/>
              <a:buNone/>
            </a:pPr>
            <a:r>
              <a:rPr b="0" i="0" lang="en-US" sz="1800" u="none" cap="none" strike="noStrike">
                <a:solidFill>
                  <a:schemeClr val="lt1"/>
                </a:solidFill>
                <a:latin typeface="Open Sans"/>
                <a:ea typeface="Open Sans"/>
                <a:cs typeface="Open Sans"/>
                <a:sym typeface="Open Sans"/>
              </a:rPr>
              <a:t>CEO, </a:t>
            </a:r>
            <a:r>
              <a:rPr b="0" i="0" lang="en-US" sz="1800" u="sng" cap="none" strike="noStrike">
                <a:solidFill>
                  <a:schemeClr val="lt1"/>
                </a:solidFill>
                <a:latin typeface="Open Sans"/>
                <a:ea typeface="Open Sans"/>
                <a:cs typeface="Open Sans"/>
                <a:sym typeface="Open Sans"/>
              </a:rPr>
              <a:t>Medical Funding Professionals</a:t>
            </a:r>
            <a:endParaRPr b="0" i="0" sz="1400" u="none" cap="none" strike="noStrike">
              <a:solidFill>
                <a:srgbClr val="000000"/>
              </a:solidFill>
              <a:latin typeface="Arial"/>
              <a:ea typeface="Arial"/>
              <a:cs typeface="Arial"/>
              <a:sym typeface="Arial"/>
            </a:endParaRPr>
          </a:p>
        </p:txBody>
      </p:sp>
      <p:sp>
        <p:nvSpPr>
          <p:cNvPr id="81" name="Google Shape;81;p3"/>
          <p:cNvSpPr txBox="1"/>
          <p:nvPr/>
        </p:nvSpPr>
        <p:spPr>
          <a:xfrm>
            <a:off x="6825310" y="4083035"/>
            <a:ext cx="244824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Open Sans"/>
              <a:buNone/>
            </a:pPr>
            <a:r>
              <a:rPr b="1" i="0" lang="en-US" sz="2800" u="none" cap="none" strike="noStrike">
                <a:solidFill>
                  <a:schemeClr val="lt1"/>
                </a:solidFill>
                <a:latin typeface="Open Sans"/>
                <a:ea typeface="Open Sans"/>
                <a:cs typeface="Open Sans"/>
                <a:sym typeface="Open Sans"/>
              </a:rPr>
              <a:t>Scott Pantel </a:t>
            </a:r>
            <a:endParaRPr b="0" i="0" sz="1400" u="none" cap="none" strike="noStrike">
              <a:solidFill>
                <a:srgbClr val="000000"/>
              </a:solidFill>
              <a:latin typeface="Arial"/>
              <a:ea typeface="Arial"/>
              <a:cs typeface="Arial"/>
              <a:sym typeface="Arial"/>
            </a:endParaRPr>
          </a:p>
        </p:txBody>
      </p:sp>
      <p:sp>
        <p:nvSpPr>
          <p:cNvPr id="82" name="Google Shape;82;p3">
            <a:hlinkClick r:id="rId7"/>
          </p:cNvPr>
          <p:cNvSpPr txBox="1"/>
          <p:nvPr/>
        </p:nvSpPr>
        <p:spPr>
          <a:xfrm>
            <a:off x="6365820" y="4682556"/>
            <a:ext cx="355491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Open Sans"/>
              <a:buNone/>
            </a:pPr>
            <a:r>
              <a:rPr b="0" i="0" lang="en-US" sz="1800" u="none" cap="none" strike="noStrike">
                <a:solidFill>
                  <a:schemeClr val="lt1"/>
                </a:solidFill>
                <a:latin typeface="Open Sans"/>
                <a:ea typeface="Open Sans"/>
                <a:cs typeface="Open Sans"/>
                <a:sym typeface="Open Sans"/>
              </a:rPr>
              <a:t>CEO, </a:t>
            </a:r>
            <a:r>
              <a:rPr b="0" i="0" lang="en-US" sz="1800" u="sng" cap="none" strike="noStrike">
                <a:solidFill>
                  <a:schemeClr val="lt1"/>
                </a:solidFill>
                <a:latin typeface="Open Sans"/>
                <a:ea typeface="Open Sans"/>
                <a:cs typeface="Open Sans"/>
                <a:sym typeface="Open Sans"/>
              </a:rPr>
              <a:t>Life Science Intelligence </a:t>
            </a:r>
            <a:r>
              <a:rPr b="0" i="0" lang="en-US" sz="1800" u="none" cap="none" strike="noStrike">
                <a:solidFill>
                  <a:schemeClr val="lt1"/>
                </a:solidFill>
                <a:latin typeface="Open Sans"/>
                <a:ea typeface="Open Sans"/>
                <a:cs typeface="Open Sans"/>
                <a:sym typeface="Open Sans"/>
              </a:rPr>
              <a:t>&amp; </a:t>
            </a:r>
            <a:r>
              <a:rPr b="0" i="0" lang="en-US" sz="1800" u="sng" cap="none" strike="noStrike">
                <a:solidFill>
                  <a:schemeClr val="lt1"/>
                </a:solidFill>
                <a:latin typeface="Open Sans"/>
                <a:ea typeface="Open Sans"/>
                <a:cs typeface="Open Sans"/>
                <a:sym typeface="Open Sans"/>
              </a:rPr>
              <a:t>Emerging Medtech Summit</a:t>
            </a:r>
            <a:endParaRPr b="0" i="0" sz="1400" u="none" cap="none" strike="noStrike">
              <a:solidFill>
                <a:srgbClr val="000000"/>
              </a:solidFill>
              <a:latin typeface="Arial"/>
              <a:ea typeface="Arial"/>
              <a:cs typeface="Arial"/>
              <a:sym typeface="Arial"/>
            </a:endParaRPr>
          </a:p>
        </p:txBody>
      </p:sp>
      <p:pic>
        <p:nvPicPr>
          <p:cNvPr id="83" name="Google Shape;83;p3"/>
          <p:cNvPicPr preferRelativeResize="0"/>
          <p:nvPr/>
        </p:nvPicPr>
        <p:blipFill rotWithShape="1">
          <a:blip r:embed="rId8">
            <a:alphaModFix/>
          </a:blip>
          <a:srcRect b="0" l="0" r="0" t="0"/>
          <a:stretch/>
        </p:blipFill>
        <p:spPr>
          <a:xfrm>
            <a:off x="7010958" y="1613195"/>
            <a:ext cx="2076947" cy="2076947"/>
          </a:xfrm>
          <a:prstGeom prst="ellipse">
            <a:avLst/>
          </a:prstGeom>
          <a:noFill/>
          <a:ln>
            <a:noFill/>
          </a:ln>
          <a:effectLst>
            <a:outerShdw blurRad="381000" sx="-80000" rotWithShape="0" dir="5400000" dist="292100" sy="-18000">
              <a:srgbClr val="000000">
                <a:alpha val="0"/>
              </a:srgbClr>
            </a:outerShdw>
          </a:effectLst>
        </p:spPr>
      </p:pic>
      <p:sp>
        <p:nvSpPr>
          <p:cNvPr id="84" name="Google Shape;84;p3"/>
          <p:cNvSpPr/>
          <p:nvPr/>
        </p:nvSpPr>
        <p:spPr>
          <a:xfrm>
            <a:off x="4947366" y="4128624"/>
            <a:ext cx="419325" cy="41932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5" name="Google Shape;85;p3">
            <a:hlinkClick r:id="rId9"/>
          </p:cNvPr>
          <p:cNvPicPr preferRelativeResize="0"/>
          <p:nvPr/>
        </p:nvPicPr>
        <p:blipFill rotWithShape="1">
          <a:blip r:embed="rId10">
            <a:alphaModFix/>
          </a:blip>
          <a:srcRect b="0" l="0" r="0" t="0"/>
          <a:stretch/>
        </p:blipFill>
        <p:spPr>
          <a:xfrm>
            <a:off x="4947367" y="4128625"/>
            <a:ext cx="419323" cy="419323"/>
          </a:xfrm>
          <a:prstGeom prst="rect">
            <a:avLst/>
          </a:prstGeom>
          <a:noFill/>
          <a:ln>
            <a:noFill/>
          </a:ln>
        </p:spPr>
      </p:pic>
      <p:sp>
        <p:nvSpPr>
          <p:cNvPr id="86" name="Google Shape;86;p3"/>
          <p:cNvSpPr txBox="1"/>
          <p:nvPr/>
        </p:nvSpPr>
        <p:spPr>
          <a:xfrm>
            <a:off x="1943554" y="5556209"/>
            <a:ext cx="309388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200"/>
              <a:buFont typeface="Open Sans"/>
              <a:buNone/>
            </a:pPr>
            <a:r>
              <a:rPr b="0" i="0" lang="en-US" sz="1200" u="none" cap="none" strike="noStrike">
                <a:solidFill>
                  <a:schemeClr val="lt1"/>
                </a:solidFill>
                <a:latin typeface="Open Sans"/>
                <a:ea typeface="Open Sans"/>
                <a:cs typeface="Open Sans"/>
                <a:sym typeface="Open Sans"/>
              </a:rPr>
              <a:t>22 years in finance, registered investment adviser</a:t>
            </a:r>
            <a:endParaRPr b="0" i="0" sz="1400" u="none" cap="none" strike="noStrike">
              <a:solidFill>
                <a:srgbClr val="000000"/>
              </a:solidFill>
              <a:latin typeface="Arial"/>
              <a:ea typeface="Arial"/>
              <a:cs typeface="Arial"/>
              <a:sym typeface="Arial"/>
            </a:endParaRPr>
          </a:p>
        </p:txBody>
      </p:sp>
      <p:sp>
        <p:nvSpPr>
          <p:cNvPr id="87" name="Google Shape;87;p3"/>
          <p:cNvSpPr txBox="1"/>
          <p:nvPr/>
        </p:nvSpPr>
        <p:spPr>
          <a:xfrm>
            <a:off x="6825310" y="5564475"/>
            <a:ext cx="309388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Open Sans"/>
              <a:buNone/>
            </a:pPr>
            <a:r>
              <a:rPr b="0" i="0" lang="en-US" sz="1200" u="none" cap="none" strike="noStrike">
                <a:solidFill>
                  <a:schemeClr val="lt1"/>
                </a:solidFill>
                <a:latin typeface="Open Sans"/>
                <a:ea typeface="Open Sans"/>
                <a:cs typeface="Open Sans"/>
                <a:sym typeface="Open Sans"/>
              </a:rPr>
              <a:t>23 years in medtech market research</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9301678" y="4114417"/>
            <a:ext cx="419325" cy="41932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9" name="Google Shape;89;p3">
            <a:hlinkClick r:id="rId11"/>
          </p:cNvPr>
          <p:cNvPicPr preferRelativeResize="0"/>
          <p:nvPr/>
        </p:nvPicPr>
        <p:blipFill rotWithShape="1">
          <a:blip r:embed="rId10">
            <a:alphaModFix/>
          </a:blip>
          <a:srcRect b="0" l="0" r="0" t="0"/>
          <a:stretch/>
        </p:blipFill>
        <p:spPr>
          <a:xfrm>
            <a:off x="9301679" y="4114418"/>
            <a:ext cx="419323" cy="419323"/>
          </a:xfrm>
          <a:prstGeom prst="rect">
            <a:avLst/>
          </a:prstGeom>
          <a:noFill/>
          <a:ln>
            <a:noFill/>
          </a:ln>
        </p:spPr>
      </p:pic>
      <p:pic>
        <p:nvPicPr>
          <p:cNvPr descr="Profile photo of Stephen Brock" id="90" name="Google Shape;90;p3"/>
          <p:cNvPicPr preferRelativeResize="0"/>
          <p:nvPr/>
        </p:nvPicPr>
        <p:blipFill rotWithShape="1">
          <a:blip r:embed="rId12">
            <a:alphaModFix/>
          </a:blip>
          <a:srcRect b="14205" l="7102" r="7103" t="0"/>
          <a:stretch/>
        </p:blipFill>
        <p:spPr>
          <a:xfrm>
            <a:off x="2452650" y="1614454"/>
            <a:ext cx="2075688" cy="2075688"/>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13650eda7ca_1_114"/>
          <p:cNvSpPr/>
          <p:nvPr/>
        </p:nvSpPr>
        <p:spPr>
          <a:xfrm>
            <a:off x="415765" y="5556209"/>
            <a:ext cx="45600" cy="6402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7" name="Google Shape;527;g13650eda7ca_1_114"/>
          <p:cNvSpPr txBox="1"/>
          <p:nvPr/>
        </p:nvSpPr>
        <p:spPr>
          <a:xfrm flipH="1" rot="-5400000">
            <a:off x="-402330" y="4523804"/>
            <a:ext cx="165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9A161"/>
                </a:solidFill>
                <a:latin typeface="Open Sans"/>
                <a:ea typeface="Open Sans"/>
                <a:cs typeface="Open Sans"/>
                <a:sym typeface="Open Sans"/>
              </a:rPr>
              <a:t>Medical Funding Professionals</a:t>
            </a:r>
            <a:endParaRPr b="0" i="0" sz="800" u="none" cap="none" strike="noStrike">
              <a:solidFill>
                <a:srgbClr val="29A161"/>
              </a:solidFill>
              <a:latin typeface="Open Sans"/>
              <a:ea typeface="Open Sans"/>
              <a:cs typeface="Open Sans"/>
              <a:sym typeface="Open Sans"/>
            </a:endParaRPr>
          </a:p>
        </p:txBody>
      </p:sp>
      <p:grpSp>
        <p:nvGrpSpPr>
          <p:cNvPr id="528" name="Google Shape;528;g13650eda7ca_1_114"/>
          <p:cNvGrpSpPr/>
          <p:nvPr/>
        </p:nvGrpSpPr>
        <p:grpSpPr>
          <a:xfrm>
            <a:off x="10234800" y="287442"/>
            <a:ext cx="1634913" cy="327255"/>
            <a:chOff x="3815761" y="2425686"/>
            <a:chExt cx="5938661" cy="1188721"/>
          </a:xfrm>
        </p:grpSpPr>
        <p:pic>
          <p:nvPicPr>
            <p:cNvPr id="529" name="Google Shape;529;g13650eda7ca_1_114"/>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530" name="Google Shape;530;g13650eda7ca_1_114"/>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531" name="Google Shape;531;g13650eda7ca_1_114"/>
          <p:cNvSpPr/>
          <p:nvPr/>
        </p:nvSpPr>
        <p:spPr>
          <a:xfrm rot="5400000">
            <a:off x="11105815" y="529305"/>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2" name="Google Shape;532;g13650eda7ca_1_114"/>
          <p:cNvSpPr txBox="1"/>
          <p:nvPr/>
        </p:nvSpPr>
        <p:spPr>
          <a:xfrm>
            <a:off x="1421922" y="1534383"/>
            <a:ext cx="9348300" cy="307800"/>
          </a:xfrm>
          <a:prstGeom prst="rect">
            <a:avLst/>
          </a:prstGeom>
          <a:noFill/>
          <a:ln>
            <a:noFill/>
          </a:ln>
        </p:spPr>
        <p:txBody>
          <a:bodyPr anchorCtr="0" anchor="t" bIns="45700" lIns="91425" spcFirstLastPara="1" rIns="91425" wrap="square" tIns="45700">
            <a:spAutoFit/>
          </a:bodyPr>
          <a:lstStyle/>
          <a:p>
            <a:pPr indent="0" lvl="1" marL="0" marR="0" rtl="0" algn="ctr">
              <a:lnSpc>
                <a:spcPct val="12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g13650eda7ca_1_114"/>
          <p:cNvSpPr txBox="1"/>
          <p:nvPr/>
        </p:nvSpPr>
        <p:spPr>
          <a:xfrm>
            <a:off x="1467823" y="5172460"/>
            <a:ext cx="9348300" cy="276900"/>
          </a:xfrm>
          <a:prstGeom prst="rect">
            <a:avLst/>
          </a:prstGeom>
          <a:noFill/>
          <a:ln>
            <a:noFill/>
          </a:ln>
        </p:spPr>
        <p:txBody>
          <a:bodyPr anchorCtr="0" anchor="t" bIns="45700" lIns="91425" spcFirstLastPara="1" rIns="91425" wrap="square" tIns="45700">
            <a:spAutoFit/>
          </a:bodyPr>
          <a:lstStyle/>
          <a:p>
            <a:pPr indent="0" lvl="1" marL="0" marR="0" rtl="0" algn="ctr">
              <a:lnSpc>
                <a:spcPct val="120000"/>
              </a:lnSpc>
              <a:spcBef>
                <a:spcPts val="0"/>
              </a:spcBef>
              <a:spcAft>
                <a:spcPts val="0"/>
              </a:spcAft>
              <a:buClr>
                <a:srgbClr val="000000"/>
              </a:buClr>
              <a:buSzPts val="1200"/>
              <a:buFont typeface="Arial"/>
              <a:buNone/>
            </a:pPr>
            <a:r>
              <a:rPr b="0" i="0" lang="en-US" sz="1200" u="none" cap="none" strike="noStrike">
                <a:solidFill>
                  <a:srgbClr val="3F3F3F"/>
                </a:solidFill>
                <a:latin typeface="Open Sans"/>
                <a:ea typeface="Open Sans"/>
                <a:cs typeface="Open Sans"/>
                <a:sym typeface="Open Sans"/>
              </a:rPr>
              <a:t>Click the button below to see an example of what a Reg A+ offering looks like on the Virtual Roadshow.</a:t>
            </a:r>
            <a:endParaRPr b="0" i="0" sz="1400" u="none" cap="none" strike="noStrike">
              <a:solidFill>
                <a:srgbClr val="000000"/>
              </a:solidFill>
              <a:latin typeface="Arial"/>
              <a:ea typeface="Arial"/>
              <a:cs typeface="Arial"/>
              <a:sym typeface="Arial"/>
            </a:endParaRPr>
          </a:p>
        </p:txBody>
      </p:sp>
      <p:sp>
        <p:nvSpPr>
          <p:cNvPr id="534" name="Google Shape;534;g13650eda7ca_1_114"/>
          <p:cNvSpPr/>
          <p:nvPr/>
        </p:nvSpPr>
        <p:spPr>
          <a:xfrm flipH="1" rot="-5400000">
            <a:off x="8592252" y="2387240"/>
            <a:ext cx="2507100" cy="2469300"/>
          </a:xfrm>
          <a:prstGeom prst="wedgeRectCallout">
            <a:avLst>
              <a:gd fmla="val -20833" name="adj1"/>
              <a:gd fmla="val 50002" name="adj2"/>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5" name="Google Shape;535;g13650eda7ca_1_114"/>
          <p:cNvSpPr/>
          <p:nvPr/>
        </p:nvSpPr>
        <p:spPr>
          <a:xfrm rot="-5400000">
            <a:off x="6123002" y="2387314"/>
            <a:ext cx="2507100" cy="2469300"/>
          </a:xfrm>
          <a:prstGeom prst="wedgeRectCallout">
            <a:avLst>
              <a:gd fmla="val -20801" name="adj1"/>
              <a:gd fmla="val 63279" name="adj2"/>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6" name="Google Shape;536;g13650eda7ca_1_114"/>
          <p:cNvSpPr/>
          <p:nvPr/>
        </p:nvSpPr>
        <p:spPr>
          <a:xfrm flipH="1" rot="-5400000">
            <a:off x="3653752" y="2387241"/>
            <a:ext cx="2507100" cy="2469300"/>
          </a:xfrm>
          <a:prstGeom prst="wedgeRectCallout">
            <a:avLst>
              <a:gd fmla="val -20833" name="adj1"/>
              <a:gd fmla="val 62346" name="adj2"/>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7" name="Google Shape;537;g13650eda7ca_1_114"/>
          <p:cNvSpPr/>
          <p:nvPr/>
        </p:nvSpPr>
        <p:spPr>
          <a:xfrm rot="-5400000">
            <a:off x="1184502" y="2387316"/>
            <a:ext cx="2507100" cy="2469300"/>
          </a:xfrm>
          <a:prstGeom prst="wedgeRectCallout">
            <a:avLst>
              <a:gd fmla="val -21020" name="adj1"/>
              <a:gd fmla="val 64514" name="adj2"/>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8" name="Google Shape;538;g13650eda7ca_1_114"/>
          <p:cNvSpPr txBox="1"/>
          <p:nvPr/>
        </p:nvSpPr>
        <p:spPr>
          <a:xfrm>
            <a:off x="1546391" y="3630309"/>
            <a:ext cx="1920600" cy="871200"/>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Create your offering, including compelling content to drive engagement.</a:t>
            </a:r>
            <a:endParaRPr b="0" i="0" sz="1400" u="none" cap="none" strike="noStrike">
              <a:solidFill>
                <a:srgbClr val="000000"/>
              </a:solidFill>
              <a:latin typeface="Arial"/>
              <a:ea typeface="Arial"/>
              <a:cs typeface="Arial"/>
              <a:sym typeface="Arial"/>
            </a:endParaRPr>
          </a:p>
        </p:txBody>
      </p:sp>
      <p:sp>
        <p:nvSpPr>
          <p:cNvPr id="539" name="Google Shape;539;g13650eda7ca_1_114"/>
          <p:cNvSpPr txBox="1"/>
          <p:nvPr/>
        </p:nvSpPr>
        <p:spPr>
          <a:xfrm>
            <a:off x="4054473" y="3641518"/>
            <a:ext cx="1920600" cy="871200"/>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100"/>
              <a:buFont typeface="Arial"/>
              <a:buNone/>
            </a:pPr>
            <a:r>
              <a:rPr b="0" i="0" lang="en-US" sz="1100" u="none" cap="none" strike="noStrike">
                <a:solidFill>
                  <a:srgbClr val="3F3F3F"/>
                </a:solidFill>
                <a:latin typeface="Open Sans"/>
                <a:ea typeface="Open Sans"/>
                <a:cs typeface="Open Sans"/>
                <a:sym typeface="Open Sans"/>
              </a:rPr>
              <a:t>Obtain SEC Qualification for your Reg A+ offering, a process that usually takes from 60 to 90 days.</a:t>
            </a:r>
            <a:endParaRPr b="0" i="0" sz="1400" u="none" cap="none" strike="noStrike">
              <a:solidFill>
                <a:srgbClr val="000000"/>
              </a:solidFill>
              <a:latin typeface="Arial"/>
              <a:ea typeface="Arial"/>
              <a:cs typeface="Arial"/>
              <a:sym typeface="Arial"/>
            </a:endParaRPr>
          </a:p>
        </p:txBody>
      </p:sp>
      <p:sp>
        <p:nvSpPr>
          <p:cNvPr id="540" name="Google Shape;540;g13650eda7ca_1_114"/>
          <p:cNvSpPr txBox="1"/>
          <p:nvPr/>
        </p:nvSpPr>
        <p:spPr>
          <a:xfrm>
            <a:off x="6553200" y="3630309"/>
            <a:ext cx="1920600" cy="871200"/>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Your offering will then be launched on a Virtual Roadshow on your own website.</a:t>
            </a:r>
            <a:endParaRPr b="0" i="0" sz="1100" u="none" cap="none" strike="noStrike">
              <a:solidFill>
                <a:schemeClr val="lt1"/>
              </a:solidFill>
              <a:latin typeface="Open Sans"/>
              <a:ea typeface="Open Sans"/>
              <a:cs typeface="Open Sans"/>
              <a:sym typeface="Open Sans"/>
            </a:endParaRPr>
          </a:p>
        </p:txBody>
      </p:sp>
      <p:sp>
        <p:nvSpPr>
          <p:cNvPr id="541" name="Google Shape;541;g13650eda7ca_1_114"/>
          <p:cNvSpPr txBox="1"/>
          <p:nvPr/>
        </p:nvSpPr>
        <p:spPr>
          <a:xfrm>
            <a:off x="9022449" y="3627641"/>
            <a:ext cx="1920600" cy="668100"/>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100"/>
              <a:buFont typeface="Arial"/>
              <a:buNone/>
            </a:pPr>
            <a:r>
              <a:rPr b="0" i="0" lang="en-US" sz="1100" u="none" cap="none" strike="noStrike">
                <a:solidFill>
                  <a:srgbClr val="3F3F3F"/>
                </a:solidFill>
                <a:latin typeface="Open Sans"/>
                <a:ea typeface="Open Sans"/>
                <a:cs typeface="Open Sans"/>
                <a:sym typeface="Open Sans"/>
              </a:rPr>
              <a:t>Investor capital is then raised and transferred to your company via escrow.</a:t>
            </a:r>
            <a:endParaRPr b="0" i="0" sz="1400" u="none" cap="none" strike="noStrike">
              <a:solidFill>
                <a:srgbClr val="000000"/>
              </a:solidFill>
              <a:latin typeface="Arial"/>
              <a:ea typeface="Arial"/>
              <a:cs typeface="Arial"/>
              <a:sym typeface="Arial"/>
            </a:endParaRPr>
          </a:p>
        </p:txBody>
      </p:sp>
      <p:sp>
        <p:nvSpPr>
          <p:cNvPr id="542" name="Google Shape;542;g13650eda7ca_1_114">
            <a:hlinkClick r:id="rId5"/>
          </p:cNvPr>
          <p:cNvSpPr/>
          <p:nvPr/>
        </p:nvSpPr>
        <p:spPr>
          <a:xfrm>
            <a:off x="5014777" y="5731853"/>
            <a:ext cx="2181600" cy="668100"/>
          </a:xfrm>
          <a:prstGeom prst="roundRect">
            <a:avLst>
              <a:gd fmla="val 50000" name="adj"/>
            </a:avLst>
          </a:prstGeom>
          <a:solidFill>
            <a:srgbClr val="29A161"/>
          </a:solidFill>
          <a:ln>
            <a:noFill/>
          </a:ln>
          <a:effectLst>
            <a:outerShdw blurRad="88900" rotWithShape="0" algn="tl" dir="2700000" dist="38100">
              <a:srgbClr val="000000">
                <a:alpha val="1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3" name="Google Shape;543;g13650eda7ca_1_114">
            <a:hlinkClick r:id="rId6"/>
          </p:cNvPr>
          <p:cNvSpPr txBox="1"/>
          <p:nvPr/>
        </p:nvSpPr>
        <p:spPr>
          <a:xfrm>
            <a:off x="5226756" y="5932778"/>
            <a:ext cx="1811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Open Sans"/>
                <a:ea typeface="Open Sans"/>
                <a:cs typeface="Open Sans"/>
                <a:sym typeface="Open Sans"/>
              </a:rPr>
              <a:t>Click here</a:t>
            </a:r>
            <a:endParaRPr b="0" i="0" sz="1400" u="none" cap="none" strike="noStrike">
              <a:solidFill>
                <a:srgbClr val="000000"/>
              </a:solidFill>
              <a:latin typeface="Arial"/>
              <a:ea typeface="Arial"/>
              <a:cs typeface="Arial"/>
              <a:sym typeface="Arial"/>
            </a:endParaRPr>
          </a:p>
        </p:txBody>
      </p:sp>
      <p:grpSp>
        <p:nvGrpSpPr>
          <p:cNvPr id="544" name="Google Shape;544;g13650eda7ca_1_114"/>
          <p:cNvGrpSpPr/>
          <p:nvPr/>
        </p:nvGrpSpPr>
        <p:grpSpPr>
          <a:xfrm>
            <a:off x="7170769" y="2609447"/>
            <a:ext cx="572563" cy="724498"/>
            <a:chOff x="7696353" y="3196514"/>
            <a:chExt cx="303908" cy="384553"/>
          </a:xfrm>
        </p:grpSpPr>
        <p:sp>
          <p:nvSpPr>
            <p:cNvPr id="545" name="Google Shape;545;g13650eda7ca_1_114"/>
            <p:cNvSpPr/>
            <p:nvPr/>
          </p:nvSpPr>
          <p:spPr>
            <a:xfrm>
              <a:off x="7696353" y="3432777"/>
              <a:ext cx="68646" cy="148289"/>
            </a:xfrm>
            <a:custGeom>
              <a:rect b="b" l="l" r="r" t="t"/>
              <a:pathLst>
                <a:path extrusionOk="0" h="891" w="413">
                  <a:moveTo>
                    <a:pt x="63" y="0"/>
                  </a:moveTo>
                  <a:lnTo>
                    <a:pt x="351" y="0"/>
                  </a:lnTo>
                  <a:lnTo>
                    <a:pt x="371" y="4"/>
                  </a:lnTo>
                  <a:lnTo>
                    <a:pt x="389" y="12"/>
                  </a:lnTo>
                  <a:lnTo>
                    <a:pt x="402" y="26"/>
                  </a:lnTo>
                  <a:lnTo>
                    <a:pt x="411" y="43"/>
                  </a:lnTo>
                  <a:lnTo>
                    <a:pt x="413" y="62"/>
                  </a:lnTo>
                  <a:lnTo>
                    <a:pt x="413" y="829"/>
                  </a:lnTo>
                  <a:lnTo>
                    <a:pt x="411" y="848"/>
                  </a:lnTo>
                  <a:lnTo>
                    <a:pt x="401" y="865"/>
                  </a:lnTo>
                  <a:lnTo>
                    <a:pt x="387" y="879"/>
                  </a:lnTo>
                  <a:lnTo>
                    <a:pt x="370" y="887"/>
                  </a:lnTo>
                  <a:lnTo>
                    <a:pt x="351" y="891"/>
                  </a:lnTo>
                  <a:lnTo>
                    <a:pt x="63" y="891"/>
                  </a:lnTo>
                  <a:lnTo>
                    <a:pt x="43" y="887"/>
                  </a:lnTo>
                  <a:lnTo>
                    <a:pt x="26" y="879"/>
                  </a:lnTo>
                  <a:lnTo>
                    <a:pt x="13" y="865"/>
                  </a:lnTo>
                  <a:lnTo>
                    <a:pt x="4" y="848"/>
                  </a:lnTo>
                  <a:lnTo>
                    <a:pt x="0" y="829"/>
                  </a:lnTo>
                  <a:lnTo>
                    <a:pt x="0" y="62"/>
                  </a:lnTo>
                  <a:lnTo>
                    <a:pt x="4" y="43"/>
                  </a:lnTo>
                  <a:lnTo>
                    <a:pt x="13" y="26"/>
                  </a:lnTo>
                  <a:lnTo>
                    <a:pt x="26" y="12"/>
                  </a:lnTo>
                  <a:lnTo>
                    <a:pt x="43" y="4"/>
                  </a:lnTo>
                  <a:lnTo>
                    <a:pt x="6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6" name="Google Shape;546;g13650eda7ca_1_114"/>
            <p:cNvSpPr/>
            <p:nvPr/>
          </p:nvSpPr>
          <p:spPr>
            <a:xfrm>
              <a:off x="7793324" y="3375461"/>
              <a:ext cx="68979" cy="205606"/>
            </a:xfrm>
            <a:custGeom>
              <a:rect b="b" l="l" r="r" t="t"/>
              <a:pathLst>
                <a:path extrusionOk="0" h="1235" w="414">
                  <a:moveTo>
                    <a:pt x="63" y="0"/>
                  </a:moveTo>
                  <a:lnTo>
                    <a:pt x="352" y="0"/>
                  </a:lnTo>
                  <a:lnTo>
                    <a:pt x="371" y="3"/>
                  </a:lnTo>
                  <a:lnTo>
                    <a:pt x="388" y="12"/>
                  </a:lnTo>
                  <a:lnTo>
                    <a:pt x="400" y="26"/>
                  </a:lnTo>
                  <a:lnTo>
                    <a:pt x="410" y="43"/>
                  </a:lnTo>
                  <a:lnTo>
                    <a:pt x="414" y="62"/>
                  </a:lnTo>
                  <a:lnTo>
                    <a:pt x="414" y="1173"/>
                  </a:lnTo>
                  <a:lnTo>
                    <a:pt x="410" y="1192"/>
                  </a:lnTo>
                  <a:lnTo>
                    <a:pt x="402" y="1209"/>
                  </a:lnTo>
                  <a:lnTo>
                    <a:pt x="388" y="1223"/>
                  </a:lnTo>
                  <a:lnTo>
                    <a:pt x="371" y="1231"/>
                  </a:lnTo>
                  <a:lnTo>
                    <a:pt x="352" y="1235"/>
                  </a:lnTo>
                  <a:lnTo>
                    <a:pt x="63" y="1235"/>
                  </a:lnTo>
                  <a:lnTo>
                    <a:pt x="43" y="1231"/>
                  </a:lnTo>
                  <a:lnTo>
                    <a:pt x="26" y="1223"/>
                  </a:lnTo>
                  <a:lnTo>
                    <a:pt x="12" y="1209"/>
                  </a:lnTo>
                  <a:lnTo>
                    <a:pt x="4" y="1192"/>
                  </a:lnTo>
                  <a:lnTo>
                    <a:pt x="0" y="1173"/>
                  </a:lnTo>
                  <a:lnTo>
                    <a:pt x="0" y="62"/>
                  </a:lnTo>
                  <a:lnTo>
                    <a:pt x="4" y="42"/>
                  </a:lnTo>
                  <a:lnTo>
                    <a:pt x="12" y="25"/>
                  </a:lnTo>
                  <a:lnTo>
                    <a:pt x="26" y="11"/>
                  </a:lnTo>
                  <a:lnTo>
                    <a:pt x="43" y="3"/>
                  </a:lnTo>
                  <a:lnTo>
                    <a:pt x="6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7" name="Google Shape;547;g13650eda7ca_1_114"/>
            <p:cNvSpPr/>
            <p:nvPr/>
          </p:nvSpPr>
          <p:spPr>
            <a:xfrm>
              <a:off x="7849641" y="3196514"/>
              <a:ext cx="150620" cy="384553"/>
            </a:xfrm>
            <a:custGeom>
              <a:rect b="b" l="l" r="r" t="t"/>
              <a:pathLst>
                <a:path extrusionOk="0" h="2308" w="904">
                  <a:moveTo>
                    <a:pt x="451" y="0"/>
                  </a:moveTo>
                  <a:lnTo>
                    <a:pt x="466" y="2"/>
                  </a:lnTo>
                  <a:lnTo>
                    <a:pt x="480" y="9"/>
                  </a:lnTo>
                  <a:lnTo>
                    <a:pt x="491" y="22"/>
                  </a:lnTo>
                  <a:lnTo>
                    <a:pt x="896" y="673"/>
                  </a:lnTo>
                  <a:lnTo>
                    <a:pt x="904" y="689"/>
                  </a:lnTo>
                  <a:lnTo>
                    <a:pt x="904" y="706"/>
                  </a:lnTo>
                  <a:lnTo>
                    <a:pt x="899" y="720"/>
                  </a:lnTo>
                  <a:lnTo>
                    <a:pt x="888" y="733"/>
                  </a:lnTo>
                  <a:lnTo>
                    <a:pt x="874" y="741"/>
                  </a:lnTo>
                  <a:lnTo>
                    <a:pt x="857" y="744"/>
                  </a:lnTo>
                  <a:lnTo>
                    <a:pt x="657" y="744"/>
                  </a:lnTo>
                  <a:lnTo>
                    <a:pt x="657" y="2250"/>
                  </a:lnTo>
                  <a:lnTo>
                    <a:pt x="657" y="2250"/>
                  </a:lnTo>
                  <a:lnTo>
                    <a:pt x="654" y="2269"/>
                  </a:lnTo>
                  <a:lnTo>
                    <a:pt x="644" y="2285"/>
                  </a:lnTo>
                  <a:lnTo>
                    <a:pt x="632" y="2297"/>
                  </a:lnTo>
                  <a:lnTo>
                    <a:pt x="615" y="2305"/>
                  </a:lnTo>
                  <a:lnTo>
                    <a:pt x="596" y="2308"/>
                  </a:lnTo>
                  <a:lnTo>
                    <a:pt x="307" y="2308"/>
                  </a:lnTo>
                  <a:lnTo>
                    <a:pt x="288" y="2305"/>
                  </a:lnTo>
                  <a:lnTo>
                    <a:pt x="271" y="2296"/>
                  </a:lnTo>
                  <a:lnTo>
                    <a:pt x="257" y="2282"/>
                  </a:lnTo>
                  <a:lnTo>
                    <a:pt x="249" y="2265"/>
                  </a:lnTo>
                  <a:lnTo>
                    <a:pt x="245" y="2245"/>
                  </a:lnTo>
                  <a:lnTo>
                    <a:pt x="245" y="744"/>
                  </a:lnTo>
                  <a:lnTo>
                    <a:pt x="45" y="744"/>
                  </a:lnTo>
                  <a:lnTo>
                    <a:pt x="28" y="741"/>
                  </a:lnTo>
                  <a:lnTo>
                    <a:pt x="15" y="733"/>
                  </a:lnTo>
                  <a:lnTo>
                    <a:pt x="5" y="720"/>
                  </a:lnTo>
                  <a:lnTo>
                    <a:pt x="0" y="706"/>
                  </a:lnTo>
                  <a:lnTo>
                    <a:pt x="0" y="689"/>
                  </a:lnTo>
                  <a:lnTo>
                    <a:pt x="6" y="673"/>
                  </a:lnTo>
                  <a:lnTo>
                    <a:pt x="411" y="22"/>
                  </a:lnTo>
                  <a:lnTo>
                    <a:pt x="422" y="9"/>
                  </a:lnTo>
                  <a:lnTo>
                    <a:pt x="436" y="2"/>
                  </a:lnTo>
                  <a:lnTo>
                    <a:pt x="45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48" name="Google Shape;548;g13650eda7ca_1_114"/>
          <p:cNvSpPr txBox="1"/>
          <p:nvPr/>
        </p:nvSpPr>
        <p:spPr>
          <a:xfrm>
            <a:off x="9640057" y="2487561"/>
            <a:ext cx="487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9A161"/>
              </a:buClr>
              <a:buSzPts val="6000"/>
              <a:buFont typeface="Open Sans"/>
              <a:buNone/>
            </a:pPr>
            <a:r>
              <a:rPr b="1" i="0" lang="en-US" sz="6000" u="none" cap="none" strike="noStrike">
                <a:solidFill>
                  <a:srgbClr val="29A161"/>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p:txBody>
      </p:sp>
      <p:grpSp>
        <p:nvGrpSpPr>
          <p:cNvPr id="549" name="Google Shape;549;g13650eda7ca_1_114"/>
          <p:cNvGrpSpPr/>
          <p:nvPr/>
        </p:nvGrpSpPr>
        <p:grpSpPr>
          <a:xfrm>
            <a:off x="2030641" y="2606244"/>
            <a:ext cx="814952" cy="653071"/>
            <a:chOff x="2051979" y="2649337"/>
            <a:chExt cx="1132665" cy="907673"/>
          </a:xfrm>
        </p:grpSpPr>
        <p:grpSp>
          <p:nvGrpSpPr>
            <p:cNvPr id="550" name="Google Shape;550;g13650eda7ca_1_114"/>
            <p:cNvGrpSpPr/>
            <p:nvPr/>
          </p:nvGrpSpPr>
          <p:grpSpPr>
            <a:xfrm>
              <a:off x="2846076" y="2649337"/>
              <a:ext cx="338568" cy="338568"/>
              <a:chOff x="1922075" y="1629000"/>
              <a:chExt cx="437200" cy="437200"/>
            </a:xfrm>
          </p:grpSpPr>
          <p:sp>
            <p:nvSpPr>
              <p:cNvPr id="551" name="Google Shape;551;g13650eda7ca_1_114"/>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E4655"/>
                  </a:solidFill>
                  <a:latin typeface="Calibri"/>
                  <a:ea typeface="Calibri"/>
                  <a:cs typeface="Calibri"/>
                  <a:sym typeface="Calibri"/>
                </a:endParaRPr>
              </a:p>
            </p:txBody>
          </p:sp>
          <p:sp>
            <p:nvSpPr>
              <p:cNvPr id="552" name="Google Shape;552;g13650eda7ca_1_114"/>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E4655"/>
                  </a:solidFill>
                  <a:latin typeface="Calibri"/>
                  <a:ea typeface="Calibri"/>
                  <a:cs typeface="Calibri"/>
                  <a:sym typeface="Calibri"/>
                </a:endParaRPr>
              </a:p>
            </p:txBody>
          </p:sp>
        </p:grpSp>
        <p:grpSp>
          <p:nvGrpSpPr>
            <p:cNvPr id="553" name="Google Shape;553;g13650eda7ca_1_114"/>
            <p:cNvGrpSpPr/>
            <p:nvPr/>
          </p:nvGrpSpPr>
          <p:grpSpPr>
            <a:xfrm>
              <a:off x="2051979" y="2956371"/>
              <a:ext cx="819205" cy="600639"/>
              <a:chOff x="4610450" y="3703750"/>
              <a:chExt cx="453050" cy="332175"/>
            </a:xfrm>
          </p:grpSpPr>
          <p:sp>
            <p:nvSpPr>
              <p:cNvPr id="554" name="Google Shape;554;g13650eda7ca_1_114"/>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E4655"/>
                  </a:solidFill>
                  <a:latin typeface="Calibri"/>
                  <a:ea typeface="Calibri"/>
                  <a:cs typeface="Calibri"/>
                  <a:sym typeface="Calibri"/>
                </a:endParaRPr>
              </a:p>
            </p:txBody>
          </p:sp>
          <p:sp>
            <p:nvSpPr>
              <p:cNvPr id="555" name="Google Shape;555;g13650eda7ca_1_114"/>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E4655"/>
                  </a:solidFill>
                  <a:latin typeface="Calibri"/>
                  <a:ea typeface="Calibri"/>
                  <a:cs typeface="Calibri"/>
                  <a:sym typeface="Calibri"/>
                </a:endParaRPr>
              </a:p>
            </p:txBody>
          </p:sp>
        </p:grpSp>
      </p:grpSp>
      <p:sp>
        <p:nvSpPr>
          <p:cNvPr id="556" name="Google Shape;556;g13650eda7ca_1_114"/>
          <p:cNvSpPr/>
          <p:nvPr/>
        </p:nvSpPr>
        <p:spPr>
          <a:xfrm>
            <a:off x="4617251" y="2707046"/>
            <a:ext cx="539665" cy="539698"/>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29A1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E4655"/>
              </a:solidFill>
              <a:latin typeface="Calibri"/>
              <a:ea typeface="Calibri"/>
              <a:cs typeface="Calibri"/>
              <a:sym typeface="Calibri"/>
            </a:endParaRPr>
          </a:p>
        </p:txBody>
      </p:sp>
      <p:sp>
        <p:nvSpPr>
          <p:cNvPr id="557" name="Google Shape;557;g13650eda7ca_1_114"/>
          <p:cNvSpPr txBox="1"/>
          <p:nvPr/>
        </p:nvSpPr>
        <p:spPr>
          <a:xfrm>
            <a:off x="3189185" y="702114"/>
            <a:ext cx="5813700" cy="67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9A161"/>
              </a:buClr>
              <a:buSzPts val="3800"/>
              <a:buFont typeface="Open Sans"/>
              <a:buNone/>
            </a:pPr>
            <a:r>
              <a:rPr b="1" i="0" lang="en-US" sz="3800" u="none" cap="none" strike="noStrike">
                <a:solidFill>
                  <a:srgbClr val="29A161"/>
                </a:solidFill>
                <a:latin typeface="Open Sans"/>
                <a:ea typeface="Open Sans"/>
                <a:cs typeface="Open Sans"/>
                <a:sym typeface="Open Sans"/>
              </a:rPr>
              <a:t>What Happens Next?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13650eda7ca_1_201"/>
          <p:cNvSpPr txBox="1"/>
          <p:nvPr/>
        </p:nvSpPr>
        <p:spPr>
          <a:xfrm>
            <a:off x="5503793" y="1439639"/>
            <a:ext cx="5885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2400"/>
              <a:buFont typeface="Open Sans"/>
              <a:buNone/>
            </a:pPr>
            <a:r>
              <a:rPr b="1" lang="en-US" sz="2400">
                <a:solidFill>
                  <a:srgbClr val="3F3F3F"/>
                </a:solidFill>
                <a:latin typeface="Open Sans"/>
                <a:ea typeface="Open Sans"/>
                <a:cs typeface="Open Sans"/>
                <a:sym typeface="Open Sans"/>
              </a:rPr>
              <a:t>Investor Acquisition Firms</a:t>
            </a:r>
            <a:endParaRPr b="0" i="0" sz="1400" u="none" cap="none" strike="noStrike">
              <a:solidFill>
                <a:srgbClr val="000000"/>
              </a:solidFill>
              <a:latin typeface="Arial"/>
              <a:ea typeface="Arial"/>
              <a:cs typeface="Arial"/>
              <a:sym typeface="Arial"/>
            </a:endParaRPr>
          </a:p>
        </p:txBody>
      </p:sp>
      <p:grpSp>
        <p:nvGrpSpPr>
          <p:cNvPr id="563" name="Google Shape;563;g13650eda7ca_1_201"/>
          <p:cNvGrpSpPr/>
          <p:nvPr/>
        </p:nvGrpSpPr>
        <p:grpSpPr>
          <a:xfrm>
            <a:off x="10234800" y="287442"/>
            <a:ext cx="1634913" cy="327255"/>
            <a:chOff x="3815761" y="2425686"/>
            <a:chExt cx="5938661" cy="1188721"/>
          </a:xfrm>
        </p:grpSpPr>
        <p:pic>
          <p:nvPicPr>
            <p:cNvPr id="564" name="Google Shape;564;g13650eda7ca_1_201"/>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565" name="Google Shape;565;g13650eda7ca_1_201"/>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566" name="Google Shape;566;g13650eda7ca_1_201"/>
          <p:cNvSpPr/>
          <p:nvPr/>
        </p:nvSpPr>
        <p:spPr>
          <a:xfrm rot="5400000">
            <a:off x="11105815" y="529305"/>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7" name="Google Shape;567;g13650eda7ca_1_201"/>
          <p:cNvSpPr/>
          <p:nvPr/>
        </p:nvSpPr>
        <p:spPr>
          <a:xfrm>
            <a:off x="415765" y="5531071"/>
            <a:ext cx="45600" cy="640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8" name="Google Shape;568;g13650eda7ca_1_201"/>
          <p:cNvSpPr txBox="1"/>
          <p:nvPr/>
        </p:nvSpPr>
        <p:spPr>
          <a:xfrm flipH="1" rot="-5400000">
            <a:off x="-402330" y="4498666"/>
            <a:ext cx="165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569" name="Google Shape;569;g13650eda7ca_1_201"/>
          <p:cNvSpPr txBox="1"/>
          <p:nvPr/>
        </p:nvSpPr>
        <p:spPr>
          <a:xfrm>
            <a:off x="1080425" y="2412925"/>
            <a:ext cx="37005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800"/>
              <a:buFont typeface="Open Sans"/>
              <a:buNone/>
            </a:pPr>
            <a:r>
              <a:rPr b="1" lang="en-US" sz="4800">
                <a:solidFill>
                  <a:schemeClr val="lt1"/>
                </a:solidFill>
                <a:latin typeface="Open Sans"/>
                <a:ea typeface="Open Sans"/>
                <a:cs typeface="Open Sans"/>
                <a:sym typeface="Open Sans"/>
              </a:rPr>
              <a:t>Investor</a:t>
            </a:r>
            <a:endParaRPr b="1" sz="48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chemeClr val="lt1"/>
              </a:buClr>
              <a:buSzPts val="4800"/>
              <a:buFont typeface="Open Sans"/>
              <a:buNone/>
            </a:pPr>
            <a:r>
              <a:rPr b="1" lang="en-US" sz="4800">
                <a:solidFill>
                  <a:schemeClr val="lt1"/>
                </a:solidFill>
                <a:latin typeface="Open Sans"/>
                <a:ea typeface="Open Sans"/>
                <a:cs typeface="Open Sans"/>
                <a:sym typeface="Open Sans"/>
              </a:rPr>
              <a:t>Acquisition</a:t>
            </a:r>
            <a:endParaRPr b="1" sz="48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chemeClr val="lt1"/>
              </a:buClr>
              <a:buSzPts val="4800"/>
              <a:buFont typeface="Open Sans"/>
              <a:buNone/>
            </a:pPr>
            <a:r>
              <a:rPr b="1" lang="en-US" sz="4800">
                <a:solidFill>
                  <a:schemeClr val="lt1"/>
                </a:solidFill>
                <a:latin typeface="Open Sans"/>
                <a:ea typeface="Open Sans"/>
                <a:cs typeface="Open Sans"/>
                <a:sym typeface="Open Sans"/>
              </a:rPr>
              <a:t>Firms</a:t>
            </a:r>
            <a:endParaRPr b="1" sz="4800">
              <a:solidFill>
                <a:schemeClr val="lt1"/>
              </a:solidFill>
              <a:latin typeface="Open Sans"/>
              <a:ea typeface="Open Sans"/>
              <a:cs typeface="Open Sans"/>
              <a:sym typeface="Open Sans"/>
            </a:endParaRPr>
          </a:p>
        </p:txBody>
      </p:sp>
      <p:sp>
        <p:nvSpPr>
          <p:cNvPr id="570" name="Google Shape;570;g13650eda7ca_1_201"/>
          <p:cNvSpPr txBox="1"/>
          <p:nvPr/>
        </p:nvSpPr>
        <p:spPr>
          <a:xfrm>
            <a:off x="5503792" y="2500335"/>
            <a:ext cx="3162900" cy="2216400"/>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Experience with JOBS Act</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Combined have done more than 300+ Offerings</a:t>
            </a:r>
            <a:endParaRPr b="0" i="0" sz="1400" u="none" cap="none" strike="noStrike">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Each IA Firm has specialty</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400"/>
              <a:buFont typeface="Arial"/>
              <a:buChar char="•"/>
            </a:pPr>
            <a:r>
              <a:rPr lang="en-US">
                <a:solidFill>
                  <a:schemeClr val="dk1"/>
                </a:solidFill>
                <a:latin typeface="Open Sans"/>
                <a:ea typeface="Open Sans"/>
                <a:cs typeface="Open Sans"/>
                <a:sym typeface="Open Sans"/>
              </a:rPr>
              <a:t>Each offering is different </a:t>
            </a:r>
            <a:endParaRPr>
              <a:solidFill>
                <a:schemeClr val="dk1"/>
              </a:solidFill>
              <a:latin typeface="Open Sans"/>
              <a:ea typeface="Open Sans"/>
              <a:cs typeface="Open Sans"/>
              <a:sym typeface="Open Sans"/>
            </a:endParaRPr>
          </a:p>
          <a:p>
            <a:pPr indent="-171450" lvl="1" marL="171450" marR="0" rtl="0" algn="l">
              <a:lnSpc>
                <a:spcPct val="120000"/>
              </a:lnSpc>
              <a:spcBef>
                <a:spcPts val="120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Institutional</a:t>
            </a:r>
            <a:r>
              <a:rPr lang="en-US">
                <a:solidFill>
                  <a:schemeClr val="dk1"/>
                </a:solidFill>
                <a:latin typeface="Open Sans"/>
                <a:ea typeface="Open Sans"/>
                <a:cs typeface="Open Sans"/>
                <a:sym typeface="Open Sans"/>
              </a:rPr>
              <a:t> IA</a:t>
            </a:r>
            <a:endParaRPr>
              <a:solidFill>
                <a:schemeClr val="dk1"/>
              </a:solidFill>
              <a:latin typeface="Open Sans"/>
              <a:ea typeface="Open Sans"/>
              <a:cs typeface="Open Sans"/>
              <a:sym typeface="Open Sans"/>
            </a:endParaRPr>
          </a:p>
        </p:txBody>
      </p:sp>
      <p:pic>
        <p:nvPicPr>
          <p:cNvPr id="571" name="Google Shape;571;g13650eda7ca_1_201"/>
          <p:cNvPicPr preferRelativeResize="0"/>
          <p:nvPr/>
        </p:nvPicPr>
        <p:blipFill>
          <a:blip r:embed="rId5">
            <a:alphaModFix/>
          </a:blip>
          <a:stretch>
            <a:fillRect/>
          </a:stretch>
        </p:blipFill>
        <p:spPr>
          <a:xfrm>
            <a:off x="10629725" y="3988887"/>
            <a:ext cx="626049" cy="295417"/>
          </a:xfrm>
          <a:prstGeom prst="rect">
            <a:avLst/>
          </a:prstGeom>
          <a:noFill/>
          <a:ln>
            <a:noFill/>
          </a:ln>
        </p:spPr>
      </p:pic>
      <p:pic>
        <p:nvPicPr>
          <p:cNvPr id="572" name="Google Shape;572;g13650eda7ca_1_201"/>
          <p:cNvPicPr preferRelativeResize="0"/>
          <p:nvPr/>
        </p:nvPicPr>
        <p:blipFill>
          <a:blip r:embed="rId6">
            <a:alphaModFix/>
          </a:blip>
          <a:stretch>
            <a:fillRect/>
          </a:stretch>
        </p:blipFill>
        <p:spPr>
          <a:xfrm>
            <a:off x="8840891" y="3467702"/>
            <a:ext cx="1471296" cy="114872"/>
          </a:xfrm>
          <a:prstGeom prst="rect">
            <a:avLst/>
          </a:prstGeom>
          <a:noFill/>
          <a:ln>
            <a:noFill/>
          </a:ln>
        </p:spPr>
      </p:pic>
      <p:pic>
        <p:nvPicPr>
          <p:cNvPr id="573" name="Google Shape;573;g13650eda7ca_1_201"/>
          <p:cNvPicPr preferRelativeResize="0"/>
          <p:nvPr/>
        </p:nvPicPr>
        <p:blipFill>
          <a:blip r:embed="rId7">
            <a:alphaModFix/>
          </a:blip>
          <a:stretch>
            <a:fillRect/>
          </a:stretch>
        </p:blipFill>
        <p:spPr>
          <a:xfrm>
            <a:off x="10629724" y="2434321"/>
            <a:ext cx="626050" cy="518244"/>
          </a:xfrm>
          <a:prstGeom prst="rect">
            <a:avLst/>
          </a:prstGeom>
          <a:noFill/>
          <a:ln>
            <a:noFill/>
          </a:ln>
        </p:spPr>
      </p:pic>
      <p:pic>
        <p:nvPicPr>
          <p:cNvPr id="574" name="Google Shape;574;g13650eda7ca_1_201"/>
          <p:cNvPicPr preferRelativeResize="0"/>
          <p:nvPr/>
        </p:nvPicPr>
        <p:blipFill>
          <a:blip r:embed="rId8">
            <a:alphaModFix/>
          </a:blip>
          <a:stretch>
            <a:fillRect/>
          </a:stretch>
        </p:blipFill>
        <p:spPr>
          <a:xfrm>
            <a:off x="8840891" y="2851899"/>
            <a:ext cx="871911" cy="437386"/>
          </a:xfrm>
          <a:prstGeom prst="rect">
            <a:avLst/>
          </a:prstGeom>
          <a:noFill/>
          <a:ln>
            <a:noFill/>
          </a:ln>
        </p:spPr>
      </p:pic>
      <p:pic>
        <p:nvPicPr>
          <p:cNvPr id="575" name="Google Shape;575;g13650eda7ca_1_201"/>
          <p:cNvPicPr preferRelativeResize="0"/>
          <p:nvPr/>
        </p:nvPicPr>
        <p:blipFill>
          <a:blip r:embed="rId9">
            <a:alphaModFix/>
          </a:blip>
          <a:stretch>
            <a:fillRect/>
          </a:stretch>
        </p:blipFill>
        <p:spPr>
          <a:xfrm>
            <a:off x="10629730" y="3122891"/>
            <a:ext cx="1312312" cy="242056"/>
          </a:xfrm>
          <a:prstGeom prst="rect">
            <a:avLst/>
          </a:prstGeom>
          <a:noFill/>
          <a:ln>
            <a:noFill/>
          </a:ln>
        </p:spPr>
      </p:pic>
      <p:pic>
        <p:nvPicPr>
          <p:cNvPr id="576" name="Google Shape;576;g13650eda7ca_1_201"/>
          <p:cNvPicPr preferRelativeResize="0"/>
          <p:nvPr/>
        </p:nvPicPr>
        <p:blipFill>
          <a:blip r:embed="rId10">
            <a:alphaModFix/>
          </a:blip>
          <a:stretch>
            <a:fillRect/>
          </a:stretch>
        </p:blipFill>
        <p:spPr>
          <a:xfrm>
            <a:off x="10629730" y="3535291"/>
            <a:ext cx="986853" cy="307593"/>
          </a:xfrm>
          <a:prstGeom prst="rect">
            <a:avLst/>
          </a:prstGeom>
          <a:noFill/>
          <a:ln>
            <a:noFill/>
          </a:ln>
        </p:spPr>
      </p:pic>
      <p:pic>
        <p:nvPicPr>
          <p:cNvPr id="577" name="Google Shape;577;g13650eda7ca_1_201"/>
          <p:cNvPicPr preferRelativeResize="0"/>
          <p:nvPr/>
        </p:nvPicPr>
        <p:blipFill>
          <a:blip r:embed="rId11">
            <a:alphaModFix/>
          </a:blip>
          <a:stretch>
            <a:fillRect/>
          </a:stretch>
        </p:blipFill>
        <p:spPr>
          <a:xfrm>
            <a:off x="8840888" y="4417350"/>
            <a:ext cx="986849" cy="392054"/>
          </a:xfrm>
          <a:prstGeom prst="rect">
            <a:avLst/>
          </a:prstGeom>
          <a:noFill/>
          <a:ln>
            <a:noFill/>
          </a:ln>
        </p:spPr>
      </p:pic>
      <p:pic>
        <p:nvPicPr>
          <p:cNvPr id="578" name="Google Shape;578;g13650eda7ca_1_201"/>
          <p:cNvPicPr preferRelativeResize="0"/>
          <p:nvPr/>
        </p:nvPicPr>
        <p:blipFill>
          <a:blip r:embed="rId12">
            <a:alphaModFix/>
          </a:blip>
          <a:stretch>
            <a:fillRect/>
          </a:stretch>
        </p:blipFill>
        <p:spPr>
          <a:xfrm>
            <a:off x="8840890" y="2391425"/>
            <a:ext cx="1430565" cy="411432"/>
          </a:xfrm>
          <a:prstGeom prst="rect">
            <a:avLst/>
          </a:prstGeom>
          <a:noFill/>
          <a:ln>
            <a:noFill/>
          </a:ln>
        </p:spPr>
      </p:pic>
      <p:pic>
        <p:nvPicPr>
          <p:cNvPr id="579" name="Google Shape;579;g13650eda7ca_1_201"/>
          <p:cNvPicPr preferRelativeResize="0"/>
          <p:nvPr/>
        </p:nvPicPr>
        <p:blipFill>
          <a:blip r:embed="rId13">
            <a:alphaModFix/>
          </a:blip>
          <a:stretch>
            <a:fillRect/>
          </a:stretch>
        </p:blipFill>
        <p:spPr>
          <a:xfrm>
            <a:off x="10629725" y="4489644"/>
            <a:ext cx="666372" cy="293068"/>
          </a:xfrm>
          <a:prstGeom prst="rect">
            <a:avLst/>
          </a:prstGeom>
          <a:noFill/>
          <a:ln>
            <a:noFill/>
          </a:ln>
        </p:spPr>
      </p:pic>
      <p:pic>
        <p:nvPicPr>
          <p:cNvPr id="580" name="Google Shape;580;g13650eda7ca_1_201"/>
          <p:cNvPicPr preferRelativeResize="0"/>
          <p:nvPr/>
        </p:nvPicPr>
        <p:blipFill>
          <a:blip r:embed="rId14">
            <a:alphaModFix/>
          </a:blip>
          <a:stretch>
            <a:fillRect/>
          </a:stretch>
        </p:blipFill>
        <p:spPr>
          <a:xfrm>
            <a:off x="8840890" y="3842889"/>
            <a:ext cx="871919" cy="3788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grpSp>
        <p:nvGrpSpPr>
          <p:cNvPr id="585" name="Google Shape;585;g13650eda7ca_0_0"/>
          <p:cNvGrpSpPr/>
          <p:nvPr/>
        </p:nvGrpSpPr>
        <p:grpSpPr>
          <a:xfrm>
            <a:off x="10234800" y="287442"/>
            <a:ext cx="1634913" cy="327255"/>
            <a:chOff x="3815761" y="2425686"/>
            <a:chExt cx="5938661" cy="1188721"/>
          </a:xfrm>
        </p:grpSpPr>
        <p:pic>
          <p:nvPicPr>
            <p:cNvPr id="586" name="Google Shape;586;g13650eda7ca_0_0"/>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587" name="Google Shape;587;g13650eda7ca_0_0"/>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588" name="Google Shape;588;g13650eda7ca_0_0"/>
          <p:cNvSpPr/>
          <p:nvPr/>
        </p:nvSpPr>
        <p:spPr>
          <a:xfrm>
            <a:off x="309590" y="5372596"/>
            <a:ext cx="45600" cy="640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9" name="Google Shape;589;g13650eda7ca_0_0"/>
          <p:cNvSpPr/>
          <p:nvPr/>
        </p:nvSpPr>
        <p:spPr>
          <a:xfrm rot="5400000">
            <a:off x="11105815" y="529304"/>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0" name="Google Shape;590;g13650eda7ca_0_0"/>
          <p:cNvSpPr txBox="1"/>
          <p:nvPr/>
        </p:nvSpPr>
        <p:spPr>
          <a:xfrm flipH="1" rot="-5400000">
            <a:off x="-508505" y="4340191"/>
            <a:ext cx="1656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FFFFF"/>
                </a:solidFill>
                <a:latin typeface="Open Sans"/>
                <a:ea typeface="Open Sans"/>
                <a:cs typeface="Open Sans"/>
                <a:sym typeface="Open Sans"/>
              </a:rPr>
              <a:t>Medical Funding Professionals</a:t>
            </a:r>
            <a:endParaRPr sz="800">
              <a:solidFill>
                <a:srgbClr val="FFFFFF"/>
              </a:solidFill>
              <a:latin typeface="Open Sans"/>
              <a:ea typeface="Open Sans"/>
              <a:cs typeface="Open Sans"/>
              <a:sym typeface="Open Sans"/>
            </a:endParaRPr>
          </a:p>
        </p:txBody>
      </p:sp>
      <p:sp>
        <p:nvSpPr>
          <p:cNvPr id="591" name="Google Shape;591;g13650eda7ca_0_0"/>
          <p:cNvSpPr/>
          <p:nvPr/>
        </p:nvSpPr>
        <p:spPr>
          <a:xfrm>
            <a:off x="0" y="0"/>
            <a:ext cx="792300" cy="6858000"/>
          </a:xfrm>
          <a:prstGeom prst="rect">
            <a:avLst/>
          </a:prstGeom>
          <a:solidFill>
            <a:srgbClr val="29A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13650eda7ca_0_0"/>
          <p:cNvSpPr/>
          <p:nvPr/>
        </p:nvSpPr>
        <p:spPr>
          <a:xfrm>
            <a:off x="461990" y="5524996"/>
            <a:ext cx="45600" cy="640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3" name="Google Shape;593;g13650eda7ca_0_0"/>
          <p:cNvSpPr txBox="1"/>
          <p:nvPr/>
        </p:nvSpPr>
        <p:spPr>
          <a:xfrm flipH="1" rot="-5400000">
            <a:off x="-356105" y="4492591"/>
            <a:ext cx="1656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FFFFF"/>
                </a:solidFill>
                <a:latin typeface="Open Sans"/>
                <a:ea typeface="Open Sans"/>
                <a:cs typeface="Open Sans"/>
                <a:sym typeface="Open Sans"/>
              </a:rPr>
              <a:t>Medical Funding Professionals</a:t>
            </a:r>
            <a:endParaRPr sz="800">
              <a:solidFill>
                <a:srgbClr val="FFFFFF"/>
              </a:solidFill>
              <a:latin typeface="Open Sans"/>
              <a:ea typeface="Open Sans"/>
              <a:cs typeface="Open Sans"/>
              <a:sym typeface="Open Sans"/>
            </a:endParaRPr>
          </a:p>
        </p:txBody>
      </p:sp>
      <p:pic>
        <p:nvPicPr>
          <p:cNvPr id="594" name="Google Shape;594;g13650eda7ca_0_0"/>
          <p:cNvPicPr preferRelativeResize="0"/>
          <p:nvPr/>
        </p:nvPicPr>
        <p:blipFill rotWithShape="1">
          <a:blip r:embed="rId5">
            <a:alphaModFix/>
          </a:blip>
          <a:srcRect b="1028" l="0" r="0" t="1038"/>
          <a:stretch/>
        </p:blipFill>
        <p:spPr>
          <a:xfrm>
            <a:off x="1483677" y="393917"/>
            <a:ext cx="7980375" cy="6277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25"/>
          <p:cNvSpPr/>
          <p:nvPr/>
        </p:nvSpPr>
        <p:spPr>
          <a:xfrm>
            <a:off x="415765" y="5556209"/>
            <a:ext cx="45719" cy="64008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0" name="Google Shape;600;p25"/>
          <p:cNvSpPr txBox="1"/>
          <p:nvPr/>
        </p:nvSpPr>
        <p:spPr>
          <a:xfrm flipH="1" rot="-5400000">
            <a:off x="-402352" y="4523826"/>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9A161"/>
                </a:solidFill>
                <a:latin typeface="Open Sans"/>
                <a:ea typeface="Open Sans"/>
                <a:cs typeface="Open Sans"/>
                <a:sym typeface="Open Sans"/>
              </a:rPr>
              <a:t>Medical Funding Professionals</a:t>
            </a:r>
            <a:endParaRPr b="0" i="0" sz="800" u="none" cap="none" strike="noStrike">
              <a:solidFill>
                <a:srgbClr val="29A161"/>
              </a:solidFill>
              <a:latin typeface="Open Sans"/>
              <a:ea typeface="Open Sans"/>
              <a:cs typeface="Open Sans"/>
              <a:sym typeface="Open Sans"/>
            </a:endParaRPr>
          </a:p>
        </p:txBody>
      </p:sp>
      <p:grpSp>
        <p:nvGrpSpPr>
          <p:cNvPr id="601" name="Google Shape;601;p25"/>
          <p:cNvGrpSpPr/>
          <p:nvPr/>
        </p:nvGrpSpPr>
        <p:grpSpPr>
          <a:xfrm>
            <a:off x="10234816" y="287451"/>
            <a:ext cx="1634938" cy="327259"/>
            <a:chOff x="3815761" y="2425686"/>
            <a:chExt cx="5938661" cy="1188720"/>
          </a:xfrm>
        </p:grpSpPr>
        <p:pic>
          <p:nvPicPr>
            <p:cNvPr id="602" name="Google Shape;602;p25"/>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603" name="Google Shape;603;p25"/>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604" name="Google Shape;604;p25"/>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5" name="Google Shape;605;p25"/>
          <p:cNvSpPr txBox="1"/>
          <p:nvPr/>
        </p:nvSpPr>
        <p:spPr>
          <a:xfrm>
            <a:off x="925987" y="488020"/>
            <a:ext cx="5279504"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A161"/>
              </a:buClr>
              <a:buSzPts val="3800"/>
              <a:buFont typeface="Open Sans"/>
              <a:buNone/>
            </a:pPr>
            <a:r>
              <a:rPr b="1" i="0" lang="en-US" sz="3800" u="none" cap="none" strike="noStrike">
                <a:solidFill>
                  <a:srgbClr val="29A161"/>
                </a:solidFill>
                <a:latin typeface="Open Sans"/>
                <a:ea typeface="Open Sans"/>
                <a:cs typeface="Open Sans"/>
                <a:sym typeface="Open Sans"/>
              </a:rPr>
              <a:t>Next Steps Timeline</a:t>
            </a:r>
            <a:endParaRPr b="0" i="0" sz="1400" u="none" cap="none" strike="noStrike">
              <a:solidFill>
                <a:srgbClr val="000000"/>
              </a:solidFill>
              <a:latin typeface="Arial"/>
              <a:ea typeface="Arial"/>
              <a:cs typeface="Arial"/>
              <a:sym typeface="Arial"/>
            </a:endParaRPr>
          </a:p>
        </p:txBody>
      </p:sp>
      <p:grpSp>
        <p:nvGrpSpPr>
          <p:cNvPr id="606" name="Google Shape;606;p25"/>
          <p:cNvGrpSpPr/>
          <p:nvPr/>
        </p:nvGrpSpPr>
        <p:grpSpPr>
          <a:xfrm>
            <a:off x="1363253" y="3088144"/>
            <a:ext cx="9578618" cy="395058"/>
            <a:chOff x="1373735" y="3228130"/>
            <a:chExt cx="9578618" cy="395058"/>
          </a:xfrm>
        </p:grpSpPr>
        <p:grpSp>
          <p:nvGrpSpPr>
            <p:cNvPr id="607" name="Google Shape;607;p25"/>
            <p:cNvGrpSpPr/>
            <p:nvPr/>
          </p:nvGrpSpPr>
          <p:grpSpPr>
            <a:xfrm>
              <a:off x="1373735" y="3228130"/>
              <a:ext cx="9578618" cy="395058"/>
              <a:chOff x="1023667" y="1620190"/>
              <a:chExt cx="9578618" cy="395058"/>
            </a:xfrm>
          </p:grpSpPr>
          <p:grpSp>
            <p:nvGrpSpPr>
              <p:cNvPr id="608" name="Google Shape;608;p25"/>
              <p:cNvGrpSpPr/>
              <p:nvPr/>
            </p:nvGrpSpPr>
            <p:grpSpPr>
              <a:xfrm rot="-5400000">
                <a:off x="5623351" y="-2963686"/>
                <a:ext cx="379250" cy="9578618"/>
                <a:chOff x="4613492" y="1791198"/>
                <a:chExt cx="379250" cy="9578618"/>
              </a:xfrm>
            </p:grpSpPr>
            <p:cxnSp>
              <p:nvCxnSpPr>
                <p:cNvPr id="609" name="Google Shape;609;p25"/>
                <p:cNvCxnSpPr>
                  <a:stCxn id="610" idx="4"/>
                </p:cNvCxnSpPr>
                <p:nvPr/>
              </p:nvCxnSpPr>
              <p:spPr>
                <a:xfrm rot="-5400000">
                  <a:off x="157080" y="6714716"/>
                  <a:ext cx="9305700" cy="4500"/>
                </a:xfrm>
                <a:prstGeom prst="straightConnector1">
                  <a:avLst/>
                </a:prstGeom>
                <a:noFill/>
                <a:ln cap="flat" cmpd="sng" w="50800">
                  <a:solidFill>
                    <a:schemeClr val="lt2"/>
                  </a:solidFill>
                  <a:prstDash val="solid"/>
                  <a:miter lim="800000"/>
                  <a:headEnd len="sm" w="sm" type="none"/>
                  <a:tailEnd len="sm" w="sm" type="none"/>
                </a:ln>
              </p:spPr>
            </p:cxnSp>
            <p:sp>
              <p:nvSpPr>
                <p:cNvPr id="611" name="Google Shape;611;p25"/>
                <p:cNvSpPr/>
                <p:nvPr/>
              </p:nvSpPr>
              <p:spPr>
                <a:xfrm>
                  <a:off x="4613492" y="1791198"/>
                  <a:ext cx="379250" cy="379250"/>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12" name="Google Shape;612;p25"/>
                <p:cNvSpPr/>
                <p:nvPr/>
              </p:nvSpPr>
              <p:spPr>
                <a:xfrm>
                  <a:off x="4660627" y="2903626"/>
                  <a:ext cx="321852" cy="321852"/>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13" name="Google Shape;613;p25"/>
                <p:cNvSpPr/>
                <p:nvPr/>
              </p:nvSpPr>
              <p:spPr>
                <a:xfrm>
                  <a:off x="4660627" y="3997200"/>
                  <a:ext cx="321852" cy="321852"/>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14" name="Google Shape;614;p25"/>
                <p:cNvSpPr/>
                <p:nvPr/>
              </p:nvSpPr>
              <p:spPr>
                <a:xfrm>
                  <a:off x="4660627" y="5090773"/>
                  <a:ext cx="321852" cy="321852"/>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grpSp>
          <p:sp>
            <p:nvSpPr>
              <p:cNvPr id="615" name="Google Shape;615;p25"/>
              <p:cNvSpPr/>
              <p:nvPr/>
            </p:nvSpPr>
            <p:spPr>
              <a:xfrm rot="-5400000">
                <a:off x="5416814" y="1637131"/>
                <a:ext cx="321852" cy="321852"/>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16" name="Google Shape;616;p25"/>
              <p:cNvSpPr/>
              <p:nvPr/>
            </p:nvSpPr>
            <p:spPr>
              <a:xfrm rot="-5400000">
                <a:off x="6623917" y="1620190"/>
                <a:ext cx="321852" cy="321852"/>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17" name="Google Shape;617;p25"/>
              <p:cNvSpPr/>
              <p:nvPr/>
            </p:nvSpPr>
            <p:spPr>
              <a:xfrm rot="-5400000">
                <a:off x="7867602" y="1637131"/>
                <a:ext cx="321852" cy="321852"/>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18" name="Google Shape;618;p25"/>
              <p:cNvSpPr/>
              <p:nvPr/>
            </p:nvSpPr>
            <p:spPr>
              <a:xfrm rot="-5400000">
                <a:off x="9111287" y="1632118"/>
                <a:ext cx="321852" cy="321852"/>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grpSp>
        <p:sp>
          <p:nvSpPr>
            <p:cNvPr id="610" name="Google Shape;610;p25"/>
            <p:cNvSpPr/>
            <p:nvPr/>
          </p:nvSpPr>
          <p:spPr>
            <a:xfrm rot="-5400000">
              <a:off x="10573103" y="3239375"/>
              <a:ext cx="379250" cy="379250"/>
            </a:xfrm>
            <a:prstGeom prst="ellipse">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grpSp>
      <p:sp>
        <p:nvSpPr>
          <p:cNvPr id="619" name="Google Shape;619;p25"/>
          <p:cNvSpPr txBox="1"/>
          <p:nvPr/>
        </p:nvSpPr>
        <p:spPr>
          <a:xfrm>
            <a:off x="910384" y="2497325"/>
            <a:ext cx="128498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Open Sans"/>
                <a:ea typeface="Open Sans"/>
                <a:cs typeface="Open Sans"/>
                <a:sym typeface="Open Sans"/>
              </a:rPr>
              <a:t>Agreement signed</a:t>
            </a:r>
            <a:endParaRPr b="0" i="0" sz="1400" u="none" cap="none" strike="noStrike">
              <a:solidFill>
                <a:srgbClr val="000000"/>
              </a:solidFill>
              <a:latin typeface="Arial"/>
              <a:ea typeface="Arial"/>
              <a:cs typeface="Arial"/>
              <a:sym typeface="Arial"/>
            </a:endParaRPr>
          </a:p>
        </p:txBody>
      </p:sp>
      <p:sp>
        <p:nvSpPr>
          <p:cNvPr id="620" name="Google Shape;620;p25"/>
          <p:cNvSpPr txBox="1"/>
          <p:nvPr/>
        </p:nvSpPr>
        <p:spPr>
          <a:xfrm>
            <a:off x="1767783" y="3632239"/>
            <a:ext cx="1757337" cy="33983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200"/>
              <a:buFont typeface="Arial"/>
              <a:buNone/>
            </a:pPr>
            <a:r>
              <a:rPr b="1" i="0" lang="en-US" sz="1200" u="none" cap="none" strike="noStrike">
                <a:solidFill>
                  <a:srgbClr val="3F3F3F"/>
                </a:solidFill>
                <a:latin typeface="Open Sans"/>
                <a:ea typeface="Open Sans"/>
                <a:cs typeface="Open Sans"/>
                <a:sym typeface="Open Sans"/>
              </a:rPr>
              <a:t>Team onboarding</a:t>
            </a:r>
            <a:endParaRPr b="0" i="0" sz="1400" u="none" cap="none" strike="noStrike">
              <a:solidFill>
                <a:srgbClr val="000000"/>
              </a:solidFill>
              <a:latin typeface="Arial"/>
              <a:ea typeface="Arial"/>
              <a:cs typeface="Arial"/>
              <a:sym typeface="Arial"/>
            </a:endParaRPr>
          </a:p>
        </p:txBody>
      </p:sp>
      <p:sp>
        <p:nvSpPr>
          <p:cNvPr id="621" name="Google Shape;621;p25"/>
          <p:cNvSpPr txBox="1"/>
          <p:nvPr/>
        </p:nvSpPr>
        <p:spPr>
          <a:xfrm>
            <a:off x="3097531" y="2487203"/>
            <a:ext cx="128498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Open Sans"/>
                <a:ea typeface="Open Sans"/>
                <a:cs typeface="Open Sans"/>
                <a:sym typeface="Open Sans"/>
              </a:rPr>
              <a:t>Legal &amp; audit prep</a:t>
            </a:r>
            <a:endParaRPr b="0" i="0" sz="1400" u="none" cap="none" strike="noStrike">
              <a:solidFill>
                <a:srgbClr val="000000"/>
              </a:solidFill>
              <a:latin typeface="Arial"/>
              <a:ea typeface="Arial"/>
              <a:cs typeface="Arial"/>
              <a:sym typeface="Arial"/>
            </a:endParaRPr>
          </a:p>
        </p:txBody>
      </p:sp>
      <p:sp>
        <p:nvSpPr>
          <p:cNvPr id="622" name="Google Shape;622;p25"/>
          <p:cNvSpPr txBox="1"/>
          <p:nvPr/>
        </p:nvSpPr>
        <p:spPr>
          <a:xfrm>
            <a:off x="4164080" y="3670084"/>
            <a:ext cx="152044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Open Sans"/>
                <a:ea typeface="Open Sans"/>
                <a:cs typeface="Open Sans"/>
                <a:sym typeface="Open Sans"/>
              </a:rPr>
              <a:t>Marketing prep &amp; pre-launch</a:t>
            </a:r>
            <a:endParaRPr b="0" i="0" sz="1400" u="none" cap="none" strike="noStrike">
              <a:solidFill>
                <a:srgbClr val="000000"/>
              </a:solidFill>
              <a:latin typeface="Arial"/>
              <a:ea typeface="Arial"/>
              <a:cs typeface="Arial"/>
              <a:sym typeface="Arial"/>
            </a:endParaRPr>
          </a:p>
        </p:txBody>
      </p:sp>
      <p:sp>
        <p:nvSpPr>
          <p:cNvPr id="623" name="Google Shape;623;p25"/>
          <p:cNvSpPr txBox="1"/>
          <p:nvPr/>
        </p:nvSpPr>
        <p:spPr>
          <a:xfrm>
            <a:off x="1676553" y="4024701"/>
            <a:ext cx="1757400" cy="15315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29A161"/>
              </a:buClr>
              <a:buSzPts val="1100"/>
              <a:buFont typeface="Arial"/>
              <a:buChar char="•"/>
            </a:pPr>
            <a:r>
              <a:rPr b="0" i="0" lang="en-US" sz="1100" u="none" cap="none" strike="noStrike">
                <a:solidFill>
                  <a:srgbClr val="3F3F3F"/>
                </a:solidFill>
                <a:latin typeface="Open Sans"/>
                <a:ea typeface="Open Sans"/>
                <a:cs typeface="Open Sans"/>
                <a:sym typeface="Open Sans"/>
              </a:rPr>
              <a:t>Medical Funding Pro</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29A161"/>
              </a:buClr>
              <a:buSzPts val="1100"/>
              <a:buFont typeface="Arial"/>
              <a:buChar char="•"/>
            </a:pPr>
            <a:r>
              <a:rPr b="0" i="0" lang="en-US" sz="1100" u="none" cap="none" strike="noStrike">
                <a:solidFill>
                  <a:srgbClr val="3F3F3F"/>
                </a:solidFill>
                <a:latin typeface="Open Sans"/>
                <a:ea typeface="Open Sans"/>
                <a:cs typeface="Open Sans"/>
                <a:sym typeface="Open Sans"/>
              </a:rPr>
              <a:t>LSI</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29A161"/>
              </a:buClr>
              <a:buSzPts val="1100"/>
              <a:buFont typeface="Arial"/>
              <a:buChar char="•"/>
            </a:pPr>
            <a:r>
              <a:rPr b="0" i="0" lang="en-US" sz="1100" u="none" cap="none" strike="noStrike">
                <a:solidFill>
                  <a:srgbClr val="3F3F3F"/>
                </a:solidFill>
                <a:latin typeface="Open Sans"/>
                <a:ea typeface="Open Sans"/>
                <a:cs typeface="Open Sans"/>
                <a:sym typeface="Open Sans"/>
              </a:rPr>
              <a:t>KoreConX</a:t>
            </a:r>
            <a:endParaRPr b="0" i="0" sz="1100" u="none" cap="none" strike="noStrike">
              <a:solidFill>
                <a:srgbClr val="3F3F3F"/>
              </a:solidFill>
              <a:latin typeface="Open Sans"/>
              <a:ea typeface="Open Sans"/>
              <a:cs typeface="Open Sans"/>
              <a:sym typeface="Open Sans"/>
            </a:endParaRPr>
          </a:p>
          <a:p>
            <a:pPr indent="-171450" lvl="0" marL="171450" marR="0" rtl="0" algn="l">
              <a:lnSpc>
                <a:spcPct val="150000"/>
              </a:lnSpc>
              <a:spcBef>
                <a:spcPts val="0"/>
              </a:spcBef>
              <a:spcAft>
                <a:spcPts val="0"/>
              </a:spcAft>
              <a:buClr>
                <a:srgbClr val="29A161"/>
              </a:buClr>
              <a:buSzPts val="1100"/>
              <a:buFont typeface="Arial"/>
              <a:buChar char="•"/>
            </a:pPr>
            <a:r>
              <a:rPr lang="en-US" sz="1100">
                <a:solidFill>
                  <a:srgbClr val="3F3F3F"/>
                </a:solidFill>
                <a:latin typeface="Open Sans"/>
                <a:ea typeface="Open Sans"/>
                <a:cs typeface="Open Sans"/>
                <a:sym typeface="Open Sans"/>
              </a:rPr>
              <a:t>RDR</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29A161"/>
              </a:buClr>
              <a:buSzPts val="1100"/>
              <a:buFont typeface="Arial"/>
              <a:buChar char="•"/>
            </a:pPr>
            <a:r>
              <a:rPr lang="en-US" sz="1100">
                <a:solidFill>
                  <a:srgbClr val="3F3F3F"/>
                </a:solidFill>
                <a:latin typeface="Open Sans"/>
                <a:ea typeface="Open Sans"/>
                <a:cs typeface="Open Sans"/>
                <a:sym typeface="Open Sans"/>
              </a:rPr>
              <a:t>FINRA BD</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29A161"/>
              </a:buClr>
              <a:buSzPts val="1100"/>
              <a:buFont typeface="Arial"/>
              <a:buChar char="•"/>
            </a:pPr>
            <a:r>
              <a:rPr b="0" i="0" lang="en-US" sz="1100" u="none" cap="none" strike="noStrike">
                <a:solidFill>
                  <a:srgbClr val="3F3F3F"/>
                </a:solidFill>
                <a:latin typeface="Open Sans"/>
                <a:ea typeface="Open Sans"/>
                <a:cs typeface="Open Sans"/>
                <a:sym typeface="Open Sans"/>
              </a:rPr>
              <a:t>Investor Acquisition</a:t>
            </a:r>
            <a:endParaRPr b="0" i="0" sz="1100" u="none" cap="none" strike="noStrike">
              <a:solidFill>
                <a:srgbClr val="3F3F3F"/>
              </a:solidFill>
              <a:latin typeface="Open Sans"/>
              <a:ea typeface="Open Sans"/>
              <a:cs typeface="Open Sans"/>
              <a:sym typeface="Open Sans"/>
            </a:endParaRPr>
          </a:p>
        </p:txBody>
      </p:sp>
      <p:sp>
        <p:nvSpPr>
          <p:cNvPr id="624" name="Google Shape;624;p25"/>
          <p:cNvSpPr txBox="1"/>
          <p:nvPr/>
        </p:nvSpPr>
        <p:spPr>
          <a:xfrm>
            <a:off x="5166946" y="2441097"/>
            <a:ext cx="152044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Open Sans"/>
                <a:ea typeface="Open Sans"/>
                <a:cs typeface="Open Sans"/>
                <a:sym typeface="Open Sans"/>
              </a:rPr>
              <a:t>Create your offering</a:t>
            </a:r>
            <a:endParaRPr b="0" i="0" sz="1400" u="none" cap="none" strike="noStrike">
              <a:solidFill>
                <a:srgbClr val="000000"/>
              </a:solidFill>
              <a:latin typeface="Arial"/>
              <a:ea typeface="Arial"/>
              <a:cs typeface="Arial"/>
              <a:sym typeface="Arial"/>
            </a:endParaRPr>
          </a:p>
        </p:txBody>
      </p:sp>
      <p:sp>
        <p:nvSpPr>
          <p:cNvPr id="625" name="Google Shape;625;p25"/>
          <p:cNvSpPr txBox="1"/>
          <p:nvPr/>
        </p:nvSpPr>
        <p:spPr>
          <a:xfrm>
            <a:off x="6374049" y="3634753"/>
            <a:ext cx="1520449" cy="33983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200"/>
              <a:buFont typeface="Arial"/>
              <a:buNone/>
            </a:pPr>
            <a:r>
              <a:rPr b="1" i="0" lang="en-US" sz="1200" u="none" cap="none" strike="noStrike">
                <a:solidFill>
                  <a:srgbClr val="3F3F3F"/>
                </a:solidFill>
                <a:latin typeface="Open Sans"/>
                <a:ea typeface="Open Sans"/>
                <a:cs typeface="Open Sans"/>
                <a:sym typeface="Open Sans"/>
              </a:rPr>
              <a:t>Fintech setup</a:t>
            </a:r>
            <a:endParaRPr b="0" i="0" sz="1400" u="none" cap="none" strike="noStrike">
              <a:solidFill>
                <a:srgbClr val="000000"/>
              </a:solidFill>
              <a:latin typeface="Arial"/>
              <a:ea typeface="Arial"/>
              <a:cs typeface="Arial"/>
              <a:sym typeface="Arial"/>
            </a:endParaRPr>
          </a:p>
        </p:txBody>
      </p:sp>
      <p:sp>
        <p:nvSpPr>
          <p:cNvPr id="626" name="Google Shape;626;p25"/>
          <p:cNvSpPr txBox="1"/>
          <p:nvPr/>
        </p:nvSpPr>
        <p:spPr>
          <a:xfrm>
            <a:off x="7617734" y="2580930"/>
            <a:ext cx="152044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Open Sans"/>
                <a:ea typeface="Open Sans"/>
                <a:cs typeface="Open Sans"/>
                <a:sym typeface="Open Sans"/>
              </a:rPr>
              <a:t>SEC Qualification</a:t>
            </a:r>
            <a:endParaRPr b="0" i="0" sz="1400" u="none" cap="none" strike="noStrike">
              <a:solidFill>
                <a:srgbClr val="000000"/>
              </a:solidFill>
              <a:latin typeface="Arial"/>
              <a:ea typeface="Arial"/>
              <a:cs typeface="Arial"/>
              <a:sym typeface="Arial"/>
            </a:endParaRPr>
          </a:p>
        </p:txBody>
      </p:sp>
      <p:sp>
        <p:nvSpPr>
          <p:cNvPr id="627" name="Google Shape;627;p25"/>
          <p:cNvSpPr txBox="1"/>
          <p:nvPr/>
        </p:nvSpPr>
        <p:spPr>
          <a:xfrm>
            <a:off x="8429700" y="3627525"/>
            <a:ext cx="25122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200"/>
              <a:buFont typeface="Arial"/>
              <a:buNone/>
            </a:pPr>
            <a:r>
              <a:rPr b="1" i="0" lang="en-US" sz="1200" u="none" cap="none" strike="noStrike">
                <a:solidFill>
                  <a:srgbClr val="3F3F3F"/>
                </a:solidFill>
                <a:latin typeface="Open Sans"/>
                <a:ea typeface="Open Sans"/>
                <a:cs typeface="Open Sans"/>
                <a:sym typeface="Open Sans"/>
              </a:rPr>
              <a:t>Raise launch</a:t>
            </a:r>
            <a:endParaRPr b="1" i="0" sz="1200" u="none" cap="none" strike="noStrike">
              <a:solidFill>
                <a:srgbClr val="3F3F3F"/>
              </a:solidFill>
              <a:latin typeface="Open Sans"/>
              <a:ea typeface="Open Sans"/>
              <a:cs typeface="Open Sans"/>
              <a:sym typeface="Open Sans"/>
            </a:endParaRPr>
          </a:p>
          <a:p>
            <a:pPr indent="0" lvl="0" marL="0" marR="0" rtl="0" algn="ctr">
              <a:lnSpc>
                <a:spcPct val="150000"/>
              </a:lnSpc>
              <a:spcBef>
                <a:spcPts val="0"/>
              </a:spcBef>
              <a:spcAft>
                <a:spcPts val="0"/>
              </a:spcAft>
              <a:buClr>
                <a:srgbClr val="000000"/>
              </a:buClr>
              <a:buSzPts val="1200"/>
              <a:buFont typeface="Arial"/>
              <a:buNone/>
            </a:pPr>
            <a:r>
              <a:rPr b="1" lang="en-US" sz="1200">
                <a:solidFill>
                  <a:srgbClr val="3F3F3F"/>
                </a:solidFill>
                <a:latin typeface="Open Sans"/>
                <a:ea typeface="Open Sans"/>
                <a:cs typeface="Open Sans"/>
                <a:sym typeface="Open Sans"/>
              </a:rPr>
              <a:t>Listed </a:t>
            </a:r>
            <a:r>
              <a:rPr b="1" lang="en-US" sz="1200">
                <a:solidFill>
                  <a:srgbClr val="3F3F3F"/>
                </a:solidFill>
                <a:latin typeface="Open Sans"/>
                <a:ea typeface="Open Sans"/>
                <a:cs typeface="Open Sans"/>
                <a:sym typeface="Open Sans"/>
              </a:rPr>
              <a:t>Institutional</a:t>
            </a:r>
            <a:r>
              <a:rPr b="1" lang="en-US" sz="1200">
                <a:solidFill>
                  <a:srgbClr val="3F3F3F"/>
                </a:solidFill>
                <a:latin typeface="Open Sans"/>
                <a:ea typeface="Open Sans"/>
                <a:cs typeface="Open Sans"/>
                <a:sym typeface="Open Sans"/>
              </a:rPr>
              <a:t> Platform</a:t>
            </a:r>
            <a:endParaRPr b="1" sz="1200">
              <a:solidFill>
                <a:srgbClr val="3F3F3F"/>
              </a:solidFill>
              <a:latin typeface="Open Sans"/>
              <a:ea typeface="Open Sans"/>
              <a:cs typeface="Open Sans"/>
              <a:sym typeface="Open Sans"/>
            </a:endParaRPr>
          </a:p>
          <a:p>
            <a:pPr indent="0" lvl="0" marL="0" marR="0" rtl="0" algn="ctr">
              <a:lnSpc>
                <a:spcPct val="150000"/>
              </a:lnSpc>
              <a:spcBef>
                <a:spcPts val="0"/>
              </a:spcBef>
              <a:spcAft>
                <a:spcPts val="0"/>
              </a:spcAft>
              <a:buClr>
                <a:srgbClr val="000000"/>
              </a:buClr>
              <a:buSzPts val="1200"/>
              <a:buFont typeface="Arial"/>
              <a:buNone/>
            </a:pPr>
            <a:r>
              <a:rPr b="1" lang="en-US" sz="1200">
                <a:solidFill>
                  <a:srgbClr val="3F3F3F"/>
                </a:solidFill>
                <a:latin typeface="Open Sans"/>
                <a:ea typeface="Open Sans"/>
                <a:cs typeface="Open Sans"/>
                <a:sym typeface="Open Sans"/>
              </a:rPr>
              <a:t>Crowd.Cafe</a:t>
            </a:r>
            <a:endParaRPr b="1" sz="1200">
              <a:solidFill>
                <a:srgbClr val="3F3F3F"/>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200"/>
              <a:buFont typeface="Arial"/>
              <a:buNone/>
            </a:pPr>
            <a:r>
              <a:t/>
            </a:r>
            <a:endParaRPr b="1" sz="1200">
              <a:solidFill>
                <a:srgbClr val="3F3F3F"/>
              </a:solidFill>
              <a:latin typeface="Open Sans"/>
              <a:ea typeface="Open Sans"/>
              <a:cs typeface="Open Sans"/>
              <a:sym typeface="Open Sans"/>
            </a:endParaRPr>
          </a:p>
        </p:txBody>
      </p:sp>
      <p:sp>
        <p:nvSpPr>
          <p:cNvPr id="628" name="Google Shape;628;p25"/>
          <p:cNvSpPr txBox="1"/>
          <p:nvPr/>
        </p:nvSpPr>
        <p:spPr>
          <a:xfrm>
            <a:off x="9689289" y="2253766"/>
            <a:ext cx="212591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Open Sans"/>
                <a:ea typeface="Open Sans"/>
                <a:cs typeface="Open Sans"/>
                <a:sym typeface="Open Sans"/>
              </a:rPr>
              <a:t>Capital is raised and transferred to your company via escrow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6"/>
          <p:cNvSpPr/>
          <p:nvPr/>
        </p:nvSpPr>
        <p:spPr>
          <a:xfrm>
            <a:off x="415765" y="5556209"/>
            <a:ext cx="45719" cy="64008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4" name="Google Shape;634;p26"/>
          <p:cNvSpPr txBox="1"/>
          <p:nvPr/>
        </p:nvSpPr>
        <p:spPr>
          <a:xfrm flipH="1" rot="-5400000">
            <a:off x="-402352" y="4523826"/>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9A161"/>
                </a:solidFill>
                <a:latin typeface="Open Sans"/>
                <a:ea typeface="Open Sans"/>
                <a:cs typeface="Open Sans"/>
                <a:sym typeface="Open Sans"/>
              </a:rPr>
              <a:t>Medical Funding Professionals</a:t>
            </a:r>
            <a:endParaRPr b="0" i="0" sz="800" u="none" cap="none" strike="noStrike">
              <a:solidFill>
                <a:srgbClr val="29A161"/>
              </a:solidFill>
              <a:latin typeface="Open Sans"/>
              <a:ea typeface="Open Sans"/>
              <a:cs typeface="Open Sans"/>
              <a:sym typeface="Open Sans"/>
            </a:endParaRPr>
          </a:p>
        </p:txBody>
      </p:sp>
      <p:sp>
        <p:nvSpPr>
          <p:cNvPr id="635" name="Google Shape;635;p26"/>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6" name="Google Shape;636;p26"/>
          <p:cNvSpPr txBox="1"/>
          <p:nvPr/>
        </p:nvSpPr>
        <p:spPr>
          <a:xfrm>
            <a:off x="925987" y="488020"/>
            <a:ext cx="5279504"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A161"/>
              </a:buClr>
              <a:buSzPts val="3800"/>
              <a:buFont typeface="Open Sans"/>
              <a:buNone/>
            </a:pPr>
            <a:r>
              <a:rPr b="1" i="0" lang="en-US" sz="3800" u="none" cap="none" strike="noStrike">
                <a:solidFill>
                  <a:srgbClr val="29A161"/>
                </a:solidFill>
                <a:latin typeface="Open Sans"/>
                <a:ea typeface="Open Sans"/>
                <a:cs typeface="Open Sans"/>
                <a:sym typeface="Open Sans"/>
              </a:rPr>
              <a:t>Disclaimer</a:t>
            </a:r>
            <a:endParaRPr b="0" i="0" sz="1400" u="none" cap="none" strike="noStrike">
              <a:solidFill>
                <a:srgbClr val="000000"/>
              </a:solidFill>
              <a:latin typeface="Arial"/>
              <a:ea typeface="Arial"/>
              <a:cs typeface="Arial"/>
              <a:sym typeface="Arial"/>
            </a:endParaRPr>
          </a:p>
        </p:txBody>
      </p:sp>
      <p:sp>
        <p:nvSpPr>
          <p:cNvPr id="637" name="Google Shape;637;p26"/>
          <p:cNvSpPr txBox="1"/>
          <p:nvPr/>
        </p:nvSpPr>
        <p:spPr>
          <a:xfrm>
            <a:off x="925987" y="1716612"/>
            <a:ext cx="10036653" cy="3071803"/>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400"/>
              <a:buFont typeface="Arial"/>
              <a:buNone/>
            </a:pPr>
            <a:r>
              <a:rPr b="0" i="0" lang="en-US" sz="1400" u="none" cap="none" strike="noStrike">
                <a:solidFill>
                  <a:srgbClr val="3F3F3F"/>
                </a:solidFill>
                <a:latin typeface="Open Sans"/>
                <a:ea typeface="Open Sans"/>
                <a:cs typeface="Open Sans"/>
                <a:sym typeface="Open Sans"/>
              </a:rPr>
              <a:t>Medical Funding Professionals (MFP) is a registered investment advisor located in Nevada. MFP and its representatives are in compliance with the current filing requirements imposed upon registered investment advisors by those jurisdictions in which MFP maintains clients. MFP may only transact business in those states in which it is registered or qualifies for an exemption or exclusion from registration requirements.</a:t>
            </a:r>
            <a:endParaRPr b="0" i="0" sz="1400" u="none" cap="none" strike="noStrike">
              <a:solidFill>
                <a:srgbClr val="000000"/>
              </a:solidFill>
              <a:latin typeface="Arial"/>
              <a:ea typeface="Arial"/>
              <a:cs typeface="Arial"/>
              <a:sym typeface="Arial"/>
            </a:endParaRPr>
          </a:p>
          <a:p>
            <a:pPr indent="0" lvl="1" marL="0" marR="0" rtl="0" algn="l">
              <a:lnSpc>
                <a:spcPct val="120000"/>
              </a:lnSpc>
              <a:spcBef>
                <a:spcPts val="1200"/>
              </a:spcBef>
              <a:spcAft>
                <a:spcPts val="0"/>
              </a:spcAft>
              <a:buClr>
                <a:srgbClr val="000000"/>
              </a:buClr>
              <a:buSzPts val="1400"/>
              <a:buFont typeface="Arial"/>
              <a:buNone/>
            </a:pPr>
            <a:r>
              <a:rPr b="0" i="0" lang="en-US" sz="1400" u="none" cap="none" strike="noStrike">
                <a:solidFill>
                  <a:srgbClr val="3F3F3F"/>
                </a:solidFill>
                <a:latin typeface="Open Sans"/>
                <a:ea typeface="Open Sans"/>
                <a:cs typeface="Open Sans"/>
                <a:sym typeface="Open Sans"/>
              </a:rPr>
              <a:t>None of the information contained here constitutes an offer (or solicitation of an offer) to buy or sell any product or financial instrument, to make any investment, or to participate in any particular investment, offering, or trading strategy. The information and materials provided here, whether or not provided on MFP emails, website/webpages, on third party websites, in marketing materials, newsletters or any form of publication are provided for general information and educational purposes, and do not constitute legal advice or investment advice. MFP not an attorney or broker-dealer. Investment involves risk. Past performance is not indicative of future performance. If you have any questions, you should seek independent professional advice.</a:t>
            </a:r>
            <a:endParaRPr b="0" i="0" sz="1400" u="none" cap="none" strike="noStrike">
              <a:solidFill>
                <a:srgbClr val="000000"/>
              </a:solidFill>
              <a:latin typeface="Arial"/>
              <a:ea typeface="Arial"/>
              <a:cs typeface="Arial"/>
              <a:sym typeface="Arial"/>
            </a:endParaRPr>
          </a:p>
        </p:txBody>
      </p:sp>
      <p:pic>
        <p:nvPicPr>
          <p:cNvPr id="638" name="Google Shape;638;p26"/>
          <p:cNvPicPr preferRelativeResize="0"/>
          <p:nvPr/>
        </p:nvPicPr>
        <p:blipFill rotWithShape="1">
          <a:blip r:embed="rId3">
            <a:alphaModFix/>
          </a:blip>
          <a:srcRect b="0" l="0" r="0" t="0"/>
          <a:stretch/>
        </p:blipFill>
        <p:spPr>
          <a:xfrm>
            <a:off x="8141698" y="5468763"/>
            <a:ext cx="3261267" cy="60838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27"/>
          <p:cNvSpPr txBox="1"/>
          <p:nvPr/>
        </p:nvSpPr>
        <p:spPr>
          <a:xfrm>
            <a:off x="1099370" y="2776233"/>
            <a:ext cx="3382819" cy="23083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3F3F3F"/>
                </a:solidFill>
                <a:latin typeface="Open Sans"/>
                <a:ea typeface="Open Sans"/>
                <a:cs typeface="Open Sans"/>
                <a:sym typeface="Open Sans"/>
              </a:rPr>
              <a:t>MFP provides funding solutions for short- and long-term startups as well as mid-market private &amp; public companies in the Biotech, Medtech, Life Sciences &amp; Pharma industries through:</a:t>
            </a:r>
            <a:endParaRPr b="0" i="0" sz="1400" u="none" cap="none" strike="noStrike">
              <a:solidFill>
                <a:srgbClr val="000000"/>
              </a:solidFill>
              <a:latin typeface="Arial"/>
              <a:ea typeface="Arial"/>
              <a:cs typeface="Arial"/>
              <a:sym typeface="Arial"/>
            </a:endParaRPr>
          </a:p>
        </p:txBody>
      </p:sp>
      <p:sp>
        <p:nvSpPr>
          <p:cNvPr id="644" name="Google Shape;644;p27"/>
          <p:cNvSpPr txBox="1"/>
          <p:nvPr/>
        </p:nvSpPr>
        <p:spPr>
          <a:xfrm>
            <a:off x="5506350" y="2405496"/>
            <a:ext cx="6150409" cy="3502497"/>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400"/>
              <a:buFont typeface="Arial"/>
              <a:buNone/>
            </a:pPr>
            <a:r>
              <a:rPr b="1" i="0" lang="en-US" sz="1400" u="none" cap="none" strike="noStrike">
                <a:solidFill>
                  <a:srgbClr val="3F3F3F"/>
                </a:solidFill>
                <a:latin typeface="Open Sans"/>
                <a:ea typeface="Open Sans"/>
                <a:cs typeface="Open Sans"/>
                <a:sym typeface="Open Sans"/>
              </a:rPr>
              <a:t>Government grants </a:t>
            </a:r>
            <a:r>
              <a:rPr b="0" i="0" lang="en-US" sz="1400" u="none" cap="none" strike="noStrike">
                <a:solidFill>
                  <a:srgbClr val="3F3F3F"/>
                </a:solidFill>
                <a:latin typeface="Open Sans"/>
                <a:ea typeface="Open Sans"/>
                <a:cs typeface="Open Sans"/>
                <a:sym typeface="Open Sans"/>
              </a:rPr>
              <a:t>and other non-dilutive funding sources such as cooperative agreements and other non-traditional government-backed strategies that allow firms in the BioTech, MedTech, Life Sciences &amp; Pharma sectors to secure capital to</a:t>
            </a:r>
            <a:r>
              <a:rPr b="0" i="0" lang="en-US" sz="1200" u="none" cap="none" strike="noStrike">
                <a:solidFill>
                  <a:srgbClr val="3F3F3F"/>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600"/>
              <a:buFont typeface="Arial"/>
              <a:buChar char="•"/>
            </a:pPr>
            <a:r>
              <a:rPr b="0" i="0" lang="en-US" sz="1200" u="none" cap="none" strike="noStrike">
                <a:solidFill>
                  <a:srgbClr val="3F3F3F"/>
                </a:solidFill>
                <a:latin typeface="Open Sans"/>
                <a:ea typeface="Open Sans"/>
                <a:cs typeface="Open Sans"/>
                <a:sym typeface="Open Sans"/>
              </a:rPr>
              <a:t>Research, develop and commercialize innovative technologies, products and solutions;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600"/>
              <a:buFont typeface="Arial"/>
              <a:buChar char="•"/>
            </a:pPr>
            <a:r>
              <a:rPr b="0" i="0" lang="en-US" sz="1200" u="none" cap="none" strike="noStrike">
                <a:solidFill>
                  <a:srgbClr val="3F3F3F"/>
                </a:solidFill>
                <a:latin typeface="Open Sans"/>
                <a:ea typeface="Open Sans"/>
                <a:cs typeface="Open Sans"/>
                <a:sym typeface="Open Sans"/>
              </a:rPr>
              <a:t>Deploy pilot or demonstration projects;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600"/>
              <a:buFont typeface="Arial"/>
              <a:buChar char="•"/>
            </a:pPr>
            <a:r>
              <a:rPr b="0" i="0" lang="en-US" sz="1200" u="none" cap="none" strike="noStrike">
                <a:solidFill>
                  <a:srgbClr val="3F3F3F"/>
                </a:solidFill>
                <a:latin typeface="Open Sans"/>
                <a:ea typeface="Open Sans"/>
                <a:cs typeface="Open Sans"/>
                <a:sym typeface="Open Sans"/>
              </a:rPr>
              <a:t>Conduct research to empirically validate new technologies, products or solutions;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600"/>
              <a:buFont typeface="Arial"/>
              <a:buChar char="•"/>
            </a:pPr>
            <a:r>
              <a:rPr b="0" i="0" lang="en-US" sz="1200" u="none" cap="none" strike="noStrike">
                <a:solidFill>
                  <a:srgbClr val="3F3F3F"/>
                </a:solidFill>
                <a:latin typeface="Open Sans"/>
                <a:ea typeface="Open Sans"/>
                <a:cs typeface="Open Sans"/>
                <a:sym typeface="Open Sans"/>
              </a:rPr>
              <a:t>Expand market reach and acquire new customers; </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1200"/>
              </a:spcBef>
              <a:spcAft>
                <a:spcPts val="0"/>
              </a:spcAft>
              <a:buClr>
                <a:srgbClr val="29A161"/>
              </a:buClr>
              <a:buSzPts val="1600"/>
              <a:buFont typeface="Arial"/>
              <a:buChar char="•"/>
            </a:pPr>
            <a:r>
              <a:rPr b="0" i="0" lang="en-US" sz="1200" u="none" cap="none" strike="noStrike">
                <a:solidFill>
                  <a:srgbClr val="3F3F3F"/>
                </a:solidFill>
                <a:latin typeface="Open Sans"/>
                <a:ea typeface="Open Sans"/>
                <a:cs typeface="Open Sans"/>
                <a:sym typeface="Open Sans"/>
              </a:rPr>
              <a:t>And more—</a:t>
            </a:r>
            <a:r>
              <a:rPr b="1" i="0" lang="en-US" sz="1200" u="none" cap="none" strike="noStrike">
                <a:solidFill>
                  <a:srgbClr val="3F3F3F"/>
                </a:solidFill>
                <a:latin typeface="Open Sans"/>
                <a:ea typeface="Open Sans"/>
                <a:cs typeface="Open Sans"/>
                <a:sym typeface="Open Sans"/>
              </a:rPr>
              <a:t>without giving up equity.</a:t>
            </a:r>
            <a:endParaRPr b="0" i="0" sz="1200" u="none" cap="none" strike="noStrike">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grpSp>
        <p:nvGrpSpPr>
          <p:cNvPr id="645" name="Google Shape;645;p27"/>
          <p:cNvGrpSpPr/>
          <p:nvPr/>
        </p:nvGrpSpPr>
        <p:grpSpPr>
          <a:xfrm>
            <a:off x="10234816" y="287451"/>
            <a:ext cx="1634938" cy="327259"/>
            <a:chOff x="3815761" y="2425686"/>
            <a:chExt cx="5938661" cy="1188720"/>
          </a:xfrm>
        </p:grpSpPr>
        <p:pic>
          <p:nvPicPr>
            <p:cNvPr id="646" name="Google Shape;646;p27"/>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647" name="Google Shape;647;p27"/>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648" name="Google Shape;648;p27"/>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9" name="Google Shape;649;p27"/>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0" name="Google Shape;650;p27"/>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pic>
        <p:nvPicPr>
          <p:cNvPr id="651" name="Google Shape;651;p27"/>
          <p:cNvPicPr preferRelativeResize="0"/>
          <p:nvPr/>
        </p:nvPicPr>
        <p:blipFill rotWithShape="1">
          <a:blip r:embed="rId3">
            <a:alphaModFix/>
          </a:blip>
          <a:srcRect b="0" l="0" r="0" t="0"/>
          <a:stretch/>
        </p:blipFill>
        <p:spPr>
          <a:xfrm>
            <a:off x="1099370" y="1557249"/>
            <a:ext cx="3514283" cy="655583"/>
          </a:xfrm>
          <a:prstGeom prst="rect">
            <a:avLst/>
          </a:prstGeom>
          <a:noFill/>
          <a:ln>
            <a:noFill/>
          </a:ln>
        </p:spPr>
      </p:pic>
      <p:grpSp>
        <p:nvGrpSpPr>
          <p:cNvPr id="652" name="Google Shape;652;p27"/>
          <p:cNvGrpSpPr/>
          <p:nvPr/>
        </p:nvGrpSpPr>
        <p:grpSpPr>
          <a:xfrm>
            <a:off x="1150170" y="5907993"/>
            <a:ext cx="2842661" cy="281801"/>
            <a:chOff x="1446535" y="5387769"/>
            <a:chExt cx="2842661" cy="281801"/>
          </a:xfrm>
        </p:grpSpPr>
        <p:sp>
          <p:nvSpPr>
            <p:cNvPr id="653" name="Google Shape;653;p27"/>
            <p:cNvSpPr txBox="1"/>
            <p:nvPr/>
          </p:nvSpPr>
          <p:spPr>
            <a:xfrm>
              <a:off x="1697171" y="5392571"/>
              <a:ext cx="2592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chemeClr val="hlink"/>
                  </a:solidFill>
                  <a:latin typeface="Open Sans"/>
                  <a:ea typeface="Open Sans"/>
                  <a:cs typeface="Open Sans"/>
                  <a:sym typeface="Open Sans"/>
                  <a:hlinkClick r:id="rId5"/>
                </a:rPr>
                <a:t>medicalfundingpro.com</a:t>
              </a:r>
              <a:endParaRPr b="0" i="0" sz="1200" u="sng" cap="none" strike="noStrike">
                <a:solidFill>
                  <a:srgbClr val="29A161"/>
                </a:solidFill>
                <a:latin typeface="Open Sans"/>
                <a:ea typeface="Open Sans"/>
                <a:cs typeface="Open Sans"/>
                <a:sym typeface="Open Sans"/>
              </a:endParaRPr>
            </a:p>
          </p:txBody>
        </p:sp>
        <p:pic>
          <p:nvPicPr>
            <p:cNvPr id="654" name="Google Shape;654;p27"/>
            <p:cNvPicPr preferRelativeResize="0"/>
            <p:nvPr/>
          </p:nvPicPr>
          <p:blipFill rotWithShape="1">
            <a:blip r:embed="rId6">
              <a:alphaModFix/>
            </a:blip>
            <a:srcRect b="0" l="0" r="0" t="0"/>
            <a:stretch/>
          </p:blipFill>
          <p:spPr>
            <a:xfrm>
              <a:off x="1446535" y="5387769"/>
              <a:ext cx="227353" cy="227353"/>
            </a:xfrm>
            <a:prstGeom prst="rect">
              <a:avLst/>
            </a:prstGeom>
            <a:noFill/>
            <a:ln>
              <a:noFill/>
            </a:ln>
          </p:spPr>
        </p:pic>
      </p:grpSp>
      <p:sp>
        <p:nvSpPr>
          <p:cNvPr id="655" name="Google Shape;655;p27"/>
          <p:cNvSpPr txBox="1"/>
          <p:nvPr/>
        </p:nvSpPr>
        <p:spPr>
          <a:xfrm>
            <a:off x="5506349" y="1428543"/>
            <a:ext cx="6150409" cy="1144929"/>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400"/>
              <a:buFont typeface="Arial"/>
              <a:buNone/>
            </a:pPr>
            <a:r>
              <a:rPr b="1" i="0" lang="en-US" sz="1400" u="none" cap="none" strike="noStrike">
                <a:solidFill>
                  <a:srgbClr val="3F3F3F"/>
                </a:solidFill>
                <a:latin typeface="Open Sans"/>
                <a:ea typeface="Open Sans"/>
                <a:cs typeface="Open Sans"/>
                <a:sym typeface="Open Sans"/>
              </a:rPr>
              <a:t>Reg A+ funding</a:t>
            </a:r>
            <a:r>
              <a:rPr b="0" i="0" lang="en-US" sz="1400" u="none" cap="none" strike="noStrike">
                <a:solidFill>
                  <a:srgbClr val="3F3F3F"/>
                </a:solidFill>
                <a:latin typeface="Open Sans"/>
                <a:ea typeface="Open Sans"/>
                <a:cs typeface="Open Sans"/>
                <a:sym typeface="Open Sans"/>
              </a:rPr>
              <a:t>, which allows firms to raise up to </a:t>
            </a:r>
            <a:r>
              <a:rPr b="1" i="0" lang="en-US" sz="1400" u="none" cap="none" strike="noStrike">
                <a:solidFill>
                  <a:srgbClr val="3F3F3F"/>
                </a:solidFill>
                <a:latin typeface="Open Sans"/>
                <a:ea typeface="Open Sans"/>
                <a:cs typeface="Open Sans"/>
                <a:sym typeface="Open Sans"/>
              </a:rPr>
              <a:t>$75M per year, faster, easier, with less hassle, higher valuation and less dilution </a:t>
            </a:r>
            <a:r>
              <a:rPr b="0" i="0" lang="en-US" sz="1400" u="none" cap="none" strike="noStrike">
                <a:solidFill>
                  <a:srgbClr val="3F3F3F"/>
                </a:solidFill>
                <a:latin typeface="Open Sans"/>
                <a:ea typeface="Open Sans"/>
                <a:cs typeface="Open Sans"/>
                <a:sym typeface="Open Sans"/>
              </a:rPr>
              <a:t>than other traditional fundraising approaches;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28"/>
          <p:cNvSpPr txBox="1"/>
          <p:nvPr/>
        </p:nvSpPr>
        <p:spPr>
          <a:xfrm>
            <a:off x="1099370" y="3292834"/>
            <a:ext cx="3382819" cy="153035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3F3F3F"/>
                </a:solidFill>
                <a:latin typeface="Open Sans"/>
                <a:ea typeface="Open Sans"/>
                <a:cs typeface="Open Sans"/>
                <a:sym typeface="Open Sans"/>
              </a:rPr>
              <a:t>At LSI, our mission is to provide unique market insights so our clients can deliver life-changing technologies, faster.</a:t>
            </a:r>
            <a:endParaRPr b="0" i="0" sz="1400" u="none" cap="none" strike="noStrike">
              <a:solidFill>
                <a:srgbClr val="000000"/>
              </a:solidFill>
              <a:latin typeface="Arial"/>
              <a:ea typeface="Arial"/>
              <a:cs typeface="Arial"/>
              <a:sym typeface="Arial"/>
            </a:endParaRPr>
          </a:p>
        </p:txBody>
      </p:sp>
      <p:sp>
        <p:nvSpPr>
          <p:cNvPr id="661" name="Google Shape;661;p28"/>
          <p:cNvSpPr txBox="1"/>
          <p:nvPr/>
        </p:nvSpPr>
        <p:spPr>
          <a:xfrm>
            <a:off x="5506350" y="1109216"/>
            <a:ext cx="6150409" cy="5296835"/>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100"/>
              <a:buFont typeface="Arial"/>
              <a:buNone/>
            </a:pPr>
            <a:r>
              <a:rPr b="1" i="0" lang="en-US" sz="1100" u="none" cap="none" strike="noStrike">
                <a:solidFill>
                  <a:srgbClr val="3F3F3F"/>
                </a:solidFill>
                <a:latin typeface="Open Sans"/>
                <a:ea typeface="Open Sans"/>
                <a:cs typeface="Open Sans"/>
                <a:sym typeface="Open Sans"/>
              </a:rPr>
              <a:t>LSI is a market research and advisory firm focused on the medtech space. </a:t>
            </a:r>
            <a:r>
              <a:rPr b="0" i="0" lang="en-US" sz="1100" u="none" cap="none" strike="noStrike">
                <a:solidFill>
                  <a:srgbClr val="3F3F3F"/>
                </a:solidFill>
                <a:latin typeface="Open Sans"/>
                <a:ea typeface="Open Sans"/>
                <a:cs typeface="Open Sans"/>
                <a:sym typeface="Open Sans"/>
              </a:rPr>
              <a:t>Founded in 2006, the company provides consulting and advisory services to leading innovators, ventured funded startups, large strategics, investors and professional services companies. We help our clients make the best strategic and investment decisions possible through our unique data, insights and unbiased perspective on existing and emerging markets.</a:t>
            </a:r>
            <a:endParaRPr b="0" i="0" sz="1400" u="none" cap="none" strike="noStrike">
              <a:solidFill>
                <a:srgbClr val="000000"/>
              </a:solidFill>
              <a:latin typeface="Arial"/>
              <a:ea typeface="Arial"/>
              <a:cs typeface="Arial"/>
              <a:sym typeface="Arial"/>
            </a:endParaRPr>
          </a:p>
          <a:p>
            <a:pPr indent="0" lvl="1" marL="0" marR="0" rtl="0" algn="l">
              <a:lnSpc>
                <a:spcPct val="120000"/>
              </a:lnSpc>
              <a:spcBef>
                <a:spcPts val="1200"/>
              </a:spcBef>
              <a:spcAft>
                <a:spcPts val="0"/>
              </a:spcAft>
              <a:buClr>
                <a:srgbClr val="000000"/>
              </a:buClr>
              <a:buSzPts val="1100"/>
              <a:buFont typeface="Arial"/>
              <a:buNone/>
            </a:pPr>
            <a:r>
              <a:rPr b="0" i="0" lang="en-US" sz="1100" u="none" cap="none" strike="noStrike">
                <a:solidFill>
                  <a:srgbClr val="3F3F3F"/>
                </a:solidFill>
                <a:latin typeface="Open Sans"/>
                <a:ea typeface="Open Sans"/>
                <a:cs typeface="Open Sans"/>
                <a:sym typeface="Open Sans"/>
              </a:rPr>
              <a:t>In an era with an overabundance of data, we believe it is more important than ever for our clients to make their key strategic decisions based on unique and timely insights. Our team of market researchers, economists, and analysts have a deep understanding of the global healthcare system and the medical device, diagnostic, and digital health technologies that are rapidly evolving. </a:t>
            </a:r>
            <a:endParaRPr b="0" i="0" sz="1400" u="none" cap="none" strike="noStrike">
              <a:solidFill>
                <a:srgbClr val="000000"/>
              </a:solidFill>
              <a:latin typeface="Arial"/>
              <a:ea typeface="Arial"/>
              <a:cs typeface="Arial"/>
              <a:sym typeface="Arial"/>
            </a:endParaRPr>
          </a:p>
          <a:p>
            <a:pPr indent="0" lvl="1" marL="0" marR="0" rtl="0" algn="l">
              <a:lnSpc>
                <a:spcPct val="120000"/>
              </a:lnSpc>
              <a:spcBef>
                <a:spcPts val="1200"/>
              </a:spcBef>
              <a:spcAft>
                <a:spcPts val="0"/>
              </a:spcAft>
              <a:buClr>
                <a:srgbClr val="000000"/>
              </a:buClr>
              <a:buSzPts val="1100"/>
              <a:buFont typeface="Arial"/>
              <a:buNone/>
            </a:pPr>
            <a:r>
              <a:rPr b="0" i="0" lang="en-US" sz="1100" u="none" cap="none" strike="noStrike">
                <a:solidFill>
                  <a:srgbClr val="3F3F3F"/>
                </a:solidFill>
                <a:latin typeface="Open Sans"/>
                <a:ea typeface="Open Sans"/>
                <a:cs typeface="Open Sans"/>
                <a:sym typeface="Open Sans"/>
              </a:rPr>
              <a:t>We guide our clients using actionable data so they can identify the most important trends, opportunities, and “watch-outs” as they aim to deliver life changing technologies to patients around the globe.</a:t>
            </a:r>
            <a:endParaRPr b="0" i="0" sz="1400" u="none" cap="none" strike="noStrike">
              <a:solidFill>
                <a:srgbClr val="000000"/>
              </a:solidFill>
              <a:latin typeface="Arial"/>
              <a:ea typeface="Arial"/>
              <a:cs typeface="Arial"/>
              <a:sym typeface="Arial"/>
            </a:endParaRPr>
          </a:p>
          <a:p>
            <a:pPr indent="0" lvl="1" marL="0" marR="0" rtl="0" algn="l">
              <a:lnSpc>
                <a:spcPct val="120000"/>
              </a:lnSpc>
              <a:spcBef>
                <a:spcPts val="1200"/>
              </a:spcBef>
              <a:spcAft>
                <a:spcPts val="0"/>
              </a:spcAft>
              <a:buClr>
                <a:srgbClr val="000000"/>
              </a:buClr>
              <a:buSzPts val="1100"/>
              <a:buFont typeface="Arial"/>
              <a:buNone/>
            </a:pPr>
            <a:r>
              <a:rPr b="0" i="0" lang="en-US" sz="1100" u="none" cap="none" strike="noStrike">
                <a:solidFill>
                  <a:srgbClr val="3F3F3F"/>
                </a:solidFill>
                <a:latin typeface="Open Sans"/>
                <a:ea typeface="Open Sans"/>
                <a:cs typeface="Open Sans"/>
                <a:sym typeface="Open Sans"/>
              </a:rPr>
              <a:t>We help our customers make better strategic decisions so they can compete and grow — that is our mission. We do this by delivering market data, insights and connections.</a:t>
            </a:r>
            <a:endParaRPr b="0" i="0" sz="1400" u="none" cap="none" strike="noStrike">
              <a:solidFill>
                <a:srgbClr val="000000"/>
              </a:solidFill>
              <a:latin typeface="Arial"/>
              <a:ea typeface="Arial"/>
              <a:cs typeface="Arial"/>
              <a:sym typeface="Arial"/>
            </a:endParaRPr>
          </a:p>
          <a:p>
            <a:pPr indent="0" lvl="1" marL="0" marR="0" rtl="0" algn="l">
              <a:lnSpc>
                <a:spcPct val="120000"/>
              </a:lnSpc>
              <a:spcBef>
                <a:spcPts val="1200"/>
              </a:spcBef>
              <a:spcAft>
                <a:spcPts val="0"/>
              </a:spcAft>
              <a:buClr>
                <a:srgbClr val="000000"/>
              </a:buClr>
              <a:buSzPts val="1100"/>
              <a:buFont typeface="Arial"/>
              <a:buNone/>
            </a:pPr>
            <a:r>
              <a:rPr b="0" i="0" lang="en-US" sz="1100" u="none" cap="none" strike="noStrike">
                <a:solidFill>
                  <a:srgbClr val="3F3F3F"/>
                </a:solidFill>
                <a:latin typeface="Open Sans"/>
                <a:ea typeface="Open Sans"/>
                <a:cs typeface="Open Sans"/>
                <a:sym typeface="Open Sans"/>
              </a:rPr>
              <a:t>We are the producers of Medtech Pro, an online market intelligence tool delivering: market forecasts, share by supplier data, trend &amp; opportunity assessments, procedure volume forecasts, startup company monitoring, deals data and more.</a:t>
            </a:r>
            <a:endParaRPr b="0" i="0" sz="1400" u="none" cap="none" strike="noStrike">
              <a:solidFill>
                <a:srgbClr val="000000"/>
              </a:solidFill>
              <a:latin typeface="Arial"/>
              <a:ea typeface="Arial"/>
              <a:cs typeface="Arial"/>
              <a:sym typeface="Arial"/>
            </a:endParaRPr>
          </a:p>
          <a:p>
            <a:pPr indent="0" lvl="1" marL="0" marR="0" rtl="0" algn="l">
              <a:lnSpc>
                <a:spcPct val="120000"/>
              </a:lnSpc>
              <a:spcBef>
                <a:spcPts val="1200"/>
              </a:spcBef>
              <a:spcAft>
                <a:spcPts val="0"/>
              </a:spcAft>
              <a:buClr>
                <a:srgbClr val="000000"/>
              </a:buClr>
              <a:buSzPts val="1100"/>
              <a:buFont typeface="Arial"/>
              <a:buNone/>
            </a:pPr>
            <a:r>
              <a:rPr b="0" i="0" lang="en-US" sz="1100" u="none" cap="none" strike="noStrike">
                <a:solidFill>
                  <a:srgbClr val="3F3F3F"/>
                </a:solidFill>
                <a:latin typeface="Open Sans"/>
                <a:ea typeface="Open Sans"/>
                <a:cs typeface="Open Sans"/>
                <a:sym typeface="Open Sans"/>
              </a:rPr>
              <a:t>LSI is the host of the annual Emerging Medtech Summit held annually in Southern California, which provides a global forum bringing together the industry’s top medtech innovators, investors, and strategic buyers.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Calibri"/>
              <a:ea typeface="Calibri"/>
              <a:cs typeface="Calibri"/>
              <a:sym typeface="Calibri"/>
            </a:endParaRPr>
          </a:p>
        </p:txBody>
      </p:sp>
      <p:grpSp>
        <p:nvGrpSpPr>
          <p:cNvPr id="662" name="Google Shape;662;p28"/>
          <p:cNvGrpSpPr/>
          <p:nvPr/>
        </p:nvGrpSpPr>
        <p:grpSpPr>
          <a:xfrm>
            <a:off x="10234816" y="287451"/>
            <a:ext cx="1634938" cy="327259"/>
            <a:chOff x="3815761" y="2425686"/>
            <a:chExt cx="5938661" cy="1188720"/>
          </a:xfrm>
        </p:grpSpPr>
        <p:pic>
          <p:nvPicPr>
            <p:cNvPr id="663" name="Google Shape;663;p28"/>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664" name="Google Shape;664;p28"/>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665" name="Google Shape;665;p28"/>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6" name="Google Shape;666;p28"/>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7" name="Google Shape;667;p28"/>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grpSp>
        <p:nvGrpSpPr>
          <p:cNvPr id="668" name="Google Shape;668;p28"/>
          <p:cNvGrpSpPr/>
          <p:nvPr/>
        </p:nvGrpSpPr>
        <p:grpSpPr>
          <a:xfrm>
            <a:off x="1150170" y="5907993"/>
            <a:ext cx="2842661" cy="281801"/>
            <a:chOff x="1446535" y="5387769"/>
            <a:chExt cx="2842661" cy="281801"/>
          </a:xfrm>
        </p:grpSpPr>
        <p:sp>
          <p:nvSpPr>
            <p:cNvPr id="669" name="Google Shape;669;p28">
              <a:hlinkClick r:id="rId5"/>
            </p:cNvPr>
            <p:cNvSpPr txBox="1"/>
            <p:nvPr/>
          </p:nvSpPr>
          <p:spPr>
            <a:xfrm>
              <a:off x="1697171" y="5392571"/>
              <a:ext cx="2592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rgbClr val="29A161"/>
                  </a:solidFill>
                  <a:latin typeface="Open Sans"/>
                  <a:ea typeface="Open Sans"/>
                  <a:cs typeface="Open Sans"/>
                  <a:sym typeface="Open Sans"/>
                </a:rPr>
                <a:t>lifesciencemarketresearch.com</a:t>
              </a:r>
              <a:endParaRPr b="0" i="0" sz="1200" u="sng" cap="none" strike="noStrike">
                <a:solidFill>
                  <a:srgbClr val="29A161"/>
                </a:solidFill>
                <a:latin typeface="Open Sans"/>
                <a:ea typeface="Open Sans"/>
                <a:cs typeface="Open Sans"/>
                <a:sym typeface="Open Sans"/>
              </a:endParaRPr>
            </a:p>
          </p:txBody>
        </p:sp>
        <p:pic>
          <p:nvPicPr>
            <p:cNvPr id="670" name="Google Shape;670;p28"/>
            <p:cNvPicPr preferRelativeResize="0"/>
            <p:nvPr/>
          </p:nvPicPr>
          <p:blipFill rotWithShape="1">
            <a:blip r:embed="rId6">
              <a:alphaModFix/>
            </a:blip>
            <a:srcRect b="0" l="0" r="0" t="0"/>
            <a:stretch/>
          </p:blipFill>
          <p:spPr>
            <a:xfrm>
              <a:off x="1446535" y="5387769"/>
              <a:ext cx="227353" cy="227353"/>
            </a:xfrm>
            <a:prstGeom prst="rect">
              <a:avLst/>
            </a:prstGeom>
            <a:noFill/>
            <a:ln>
              <a:noFill/>
            </a:ln>
          </p:spPr>
        </p:pic>
      </p:grpSp>
      <p:pic>
        <p:nvPicPr>
          <p:cNvPr descr="Logo&#10;&#10;Description automatically generated" id="671" name="Google Shape;671;p28"/>
          <p:cNvPicPr preferRelativeResize="0"/>
          <p:nvPr/>
        </p:nvPicPr>
        <p:blipFill rotWithShape="1">
          <a:blip r:embed="rId4">
            <a:alphaModFix/>
          </a:blip>
          <a:srcRect b="0" l="0" r="0" t="0"/>
          <a:stretch/>
        </p:blipFill>
        <p:spPr>
          <a:xfrm>
            <a:off x="1950721" y="1180336"/>
            <a:ext cx="1591350" cy="156971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pic>
        <p:nvPicPr>
          <p:cNvPr id="676" name="Google Shape;676;p29"/>
          <p:cNvPicPr preferRelativeResize="0"/>
          <p:nvPr/>
        </p:nvPicPr>
        <p:blipFill rotWithShape="1">
          <a:blip r:embed="rId3">
            <a:alphaModFix/>
          </a:blip>
          <a:srcRect b="0" l="0" r="0" t="0"/>
          <a:stretch/>
        </p:blipFill>
        <p:spPr>
          <a:xfrm>
            <a:off x="1183232" y="1445496"/>
            <a:ext cx="3430421" cy="879087"/>
          </a:xfrm>
          <a:prstGeom prst="rect">
            <a:avLst/>
          </a:prstGeom>
          <a:noFill/>
          <a:ln>
            <a:noFill/>
          </a:ln>
        </p:spPr>
      </p:pic>
      <p:sp>
        <p:nvSpPr>
          <p:cNvPr id="677" name="Google Shape;677;p29"/>
          <p:cNvSpPr txBox="1"/>
          <p:nvPr/>
        </p:nvSpPr>
        <p:spPr>
          <a:xfrm>
            <a:off x="1099370" y="2623833"/>
            <a:ext cx="3382819" cy="282301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3F3F3F"/>
                </a:solidFill>
                <a:latin typeface="Open Sans"/>
                <a:ea typeface="Open Sans"/>
                <a:cs typeface="Open Sans"/>
                <a:sym typeface="Open Sans"/>
              </a:rPr>
              <a:t>An all-in-one platform for companies raising capital.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800"/>
              <a:buFont typeface="Arial"/>
              <a:buNone/>
            </a:pPr>
            <a:r>
              <a:t/>
            </a:r>
            <a:endParaRPr b="0" i="0" sz="800" u="none" cap="none" strike="noStrike">
              <a:solidFill>
                <a:srgbClr val="3F3F3F"/>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3F3F3F"/>
                </a:solidFill>
                <a:latin typeface="Open Sans"/>
                <a:ea typeface="Open Sans"/>
                <a:cs typeface="Open Sans"/>
                <a:sym typeface="Open Sans"/>
              </a:rPr>
              <a:t>KoreConX is the first of its kind, an all-in-one platform that unites tools to securely and efficiently manage essential business data and facilitate compliance.</a:t>
            </a:r>
            <a:endParaRPr b="0" i="0" sz="1400" u="none" cap="none" strike="noStrike">
              <a:solidFill>
                <a:srgbClr val="000000"/>
              </a:solidFill>
              <a:latin typeface="Arial"/>
              <a:ea typeface="Arial"/>
              <a:cs typeface="Arial"/>
              <a:sym typeface="Arial"/>
            </a:endParaRPr>
          </a:p>
        </p:txBody>
      </p:sp>
      <p:sp>
        <p:nvSpPr>
          <p:cNvPr id="678" name="Google Shape;678;p29"/>
          <p:cNvSpPr txBox="1"/>
          <p:nvPr/>
        </p:nvSpPr>
        <p:spPr>
          <a:xfrm>
            <a:off x="5506349" y="2567421"/>
            <a:ext cx="6150409" cy="3847207"/>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200"/>
              <a:buFont typeface="Arial"/>
              <a:buNone/>
            </a:pPr>
            <a:r>
              <a:rPr b="0" i="0" lang="en-US" sz="1200" u="none" cap="none" strike="noStrike">
                <a:solidFill>
                  <a:srgbClr val="3F3F3F"/>
                </a:solidFill>
                <a:latin typeface="Open Sans"/>
                <a:ea typeface="Open Sans"/>
                <a:cs typeface="Open Sans"/>
                <a:sym typeface="Open Sans"/>
              </a:rPr>
              <a:t>To ensure compliance with securities regulation and corporate law, the KoreConX All-In-One platform and End To End process solution with Secondary Market ATS is an AI-based blockchain platform, the KoreChain, manages the full lifecycle of digital securities including the issuance, trading, clearing, settlement, management, reporting, corporate actions, and custodianship. KoreConX connects companies to the capital markets and secondary markets facilitating access to capital and liquidity for private investors.</a:t>
            </a:r>
            <a:endParaRPr b="0" i="0" sz="1400" u="none" cap="none" strike="noStrike">
              <a:solidFill>
                <a:srgbClr val="000000"/>
              </a:solidFill>
              <a:latin typeface="Arial"/>
              <a:ea typeface="Arial"/>
              <a:cs typeface="Arial"/>
              <a:sym typeface="Arial"/>
            </a:endParaRPr>
          </a:p>
          <a:p>
            <a:pPr indent="0" lvl="1" marL="0" marR="0" rtl="0" algn="l">
              <a:lnSpc>
                <a:spcPct val="120000"/>
              </a:lnSpc>
              <a:spcBef>
                <a:spcPts val="1200"/>
              </a:spcBef>
              <a:spcAft>
                <a:spcPts val="0"/>
              </a:spcAft>
              <a:buClr>
                <a:srgbClr val="000000"/>
              </a:buClr>
              <a:buSzPts val="1200"/>
              <a:buFont typeface="Arial"/>
              <a:buNone/>
            </a:pPr>
            <a:r>
              <a:rPr b="0" i="0" lang="en-US" sz="1200" u="none" cap="none" strike="noStrike">
                <a:solidFill>
                  <a:srgbClr val="3F3F3F"/>
                </a:solidFill>
                <a:latin typeface="Open Sans"/>
                <a:ea typeface="Open Sans"/>
                <a:cs typeface="Open Sans"/>
                <a:sym typeface="Open Sans"/>
              </a:rPr>
              <a:t>KoreConX is the first secure, End To End solution for private companies to manage their capital market activity and stakeholder communications. Removing the burden of fragmented systems and inefficient tools across multiple vendors, KoreConX offers a single environment to connect companies, investors and broker dealers. Leveraged for investor relations and fundraising, private companies can share and manage corporate records and investments including portfolio management, capitalization table management, virtual minute book, security registers, transfer agent services, and virtual deal rooms for raising capital.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grpSp>
        <p:nvGrpSpPr>
          <p:cNvPr id="679" name="Google Shape;679;p29"/>
          <p:cNvGrpSpPr/>
          <p:nvPr/>
        </p:nvGrpSpPr>
        <p:grpSpPr>
          <a:xfrm>
            <a:off x="10234816" y="287451"/>
            <a:ext cx="1634938" cy="327259"/>
            <a:chOff x="3815761" y="2425686"/>
            <a:chExt cx="5938661" cy="1188720"/>
          </a:xfrm>
        </p:grpSpPr>
        <p:pic>
          <p:nvPicPr>
            <p:cNvPr id="680" name="Google Shape;680;p29"/>
            <p:cNvPicPr preferRelativeResize="0"/>
            <p:nvPr/>
          </p:nvPicPr>
          <p:blipFill rotWithShape="1">
            <a:blip r:embed="rId4">
              <a:alphaModFix/>
            </a:blip>
            <a:srcRect b="0" l="0" r="0" t="0"/>
            <a:stretch/>
          </p:blipFill>
          <p:spPr>
            <a:xfrm>
              <a:off x="3815761" y="2626995"/>
              <a:ext cx="4213936" cy="786102"/>
            </a:xfrm>
            <a:prstGeom prst="rect">
              <a:avLst/>
            </a:prstGeom>
            <a:noFill/>
            <a:ln>
              <a:noFill/>
            </a:ln>
          </p:spPr>
        </p:pic>
        <p:pic>
          <p:nvPicPr>
            <p:cNvPr descr="Logo&#10;&#10;Description automatically generated" id="681" name="Google Shape;681;p29"/>
            <p:cNvPicPr preferRelativeResize="0"/>
            <p:nvPr/>
          </p:nvPicPr>
          <p:blipFill rotWithShape="1">
            <a:blip r:embed="rId5">
              <a:alphaModFix/>
            </a:blip>
            <a:srcRect b="0" l="0" r="0" t="0"/>
            <a:stretch/>
          </p:blipFill>
          <p:spPr>
            <a:xfrm>
              <a:off x="8549315" y="2425686"/>
              <a:ext cx="1205107" cy="1188720"/>
            </a:xfrm>
            <a:prstGeom prst="rect">
              <a:avLst/>
            </a:prstGeom>
            <a:noFill/>
            <a:ln>
              <a:noFill/>
            </a:ln>
          </p:spPr>
        </p:pic>
      </p:grpSp>
      <p:sp>
        <p:nvSpPr>
          <p:cNvPr id="682" name="Google Shape;682;p29"/>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3" name="Google Shape;683;p29"/>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4" name="Google Shape;684;p29"/>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grpSp>
        <p:nvGrpSpPr>
          <p:cNvPr id="685" name="Google Shape;685;p29"/>
          <p:cNvGrpSpPr/>
          <p:nvPr/>
        </p:nvGrpSpPr>
        <p:grpSpPr>
          <a:xfrm>
            <a:off x="1150170" y="5907993"/>
            <a:ext cx="2842661" cy="281801"/>
            <a:chOff x="1446535" y="5387769"/>
            <a:chExt cx="2842661" cy="281801"/>
          </a:xfrm>
        </p:grpSpPr>
        <p:sp>
          <p:nvSpPr>
            <p:cNvPr id="686" name="Google Shape;686;p29">
              <a:hlinkClick r:id="rId6"/>
            </p:cNvPr>
            <p:cNvSpPr txBox="1"/>
            <p:nvPr/>
          </p:nvSpPr>
          <p:spPr>
            <a:xfrm>
              <a:off x="1697171" y="5392571"/>
              <a:ext cx="2592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chemeClr val="hlink"/>
                  </a:solidFill>
                  <a:latin typeface="Open Sans"/>
                  <a:ea typeface="Open Sans"/>
                  <a:cs typeface="Open Sans"/>
                  <a:sym typeface="Open Sans"/>
                  <a:hlinkClick r:id="rId7"/>
                </a:rPr>
                <a:t>koreconx.com</a:t>
              </a:r>
              <a:endParaRPr b="0" i="0" sz="1200" u="sng" cap="none" strike="noStrike">
                <a:solidFill>
                  <a:srgbClr val="29A161"/>
                </a:solidFill>
                <a:latin typeface="Open Sans"/>
                <a:ea typeface="Open Sans"/>
                <a:cs typeface="Open Sans"/>
                <a:sym typeface="Open Sans"/>
              </a:endParaRPr>
            </a:p>
          </p:txBody>
        </p:sp>
        <p:pic>
          <p:nvPicPr>
            <p:cNvPr id="687" name="Google Shape;687;p29"/>
            <p:cNvPicPr preferRelativeResize="0"/>
            <p:nvPr/>
          </p:nvPicPr>
          <p:blipFill rotWithShape="1">
            <a:blip r:embed="rId8">
              <a:alphaModFix/>
            </a:blip>
            <a:srcRect b="0" l="0" r="0" t="0"/>
            <a:stretch/>
          </p:blipFill>
          <p:spPr>
            <a:xfrm>
              <a:off x="1446535" y="5387769"/>
              <a:ext cx="227353" cy="227353"/>
            </a:xfrm>
            <a:prstGeom prst="rect">
              <a:avLst/>
            </a:prstGeom>
            <a:noFill/>
            <a:ln>
              <a:noFill/>
            </a:ln>
          </p:spPr>
        </p:pic>
      </p:grpSp>
      <p:sp>
        <p:nvSpPr>
          <p:cNvPr id="688" name="Google Shape;688;p29"/>
          <p:cNvSpPr txBox="1"/>
          <p:nvPr/>
        </p:nvSpPr>
        <p:spPr>
          <a:xfrm>
            <a:off x="5506349" y="1517320"/>
            <a:ext cx="6150409" cy="849656"/>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400"/>
              <a:buFont typeface="Arial"/>
              <a:buNone/>
            </a:pPr>
            <a:r>
              <a:rPr b="1" i="0" lang="en-US" sz="1400" u="none" cap="none" strike="noStrike">
                <a:solidFill>
                  <a:srgbClr val="3F3F3F"/>
                </a:solidFill>
                <a:latin typeface="Open Sans"/>
                <a:ea typeface="Open Sans"/>
                <a:cs typeface="Open Sans"/>
                <a:sym typeface="Open Sans"/>
              </a:rPr>
              <a:t>KoreConX is the world's first highly-secure permissioned blockchain ecosystem for fully-compliant digital securities worldwide.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1"/>
          <p:cNvSpPr txBox="1"/>
          <p:nvPr/>
        </p:nvSpPr>
        <p:spPr>
          <a:xfrm>
            <a:off x="1099370" y="2776233"/>
            <a:ext cx="3382800" cy="218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3F3F3F"/>
              </a:buClr>
              <a:buSzPts val="1600"/>
              <a:buFont typeface="Open Sans"/>
              <a:buNone/>
            </a:pPr>
            <a:r>
              <a:rPr b="0" i="0" lang="en-US" sz="1600" u="none" cap="none" strike="noStrike">
                <a:solidFill>
                  <a:srgbClr val="3F3F3F"/>
                </a:solidFill>
                <a:latin typeface="Open Sans"/>
                <a:ea typeface="Open Sans"/>
                <a:cs typeface="Open Sans"/>
                <a:sym typeface="Open Sans"/>
              </a:rPr>
              <a:t>Regulation D Resources provides Regulation D, Regulation CF and Regulation A+ offering preparation, custom Investor Portal websites, and capital access.</a:t>
            </a:r>
            <a:endParaRPr b="0" i="0" sz="1400" u="none" cap="none" strike="noStrike">
              <a:solidFill>
                <a:srgbClr val="000000"/>
              </a:solidFill>
              <a:latin typeface="Arial"/>
              <a:ea typeface="Arial"/>
              <a:cs typeface="Arial"/>
              <a:sym typeface="Arial"/>
            </a:endParaRPr>
          </a:p>
        </p:txBody>
      </p:sp>
      <p:sp>
        <p:nvSpPr>
          <p:cNvPr id="694" name="Google Shape;694;p31"/>
          <p:cNvSpPr txBox="1"/>
          <p:nvPr/>
        </p:nvSpPr>
        <p:spPr>
          <a:xfrm>
            <a:off x="5506350" y="2776233"/>
            <a:ext cx="6150300" cy="1699200"/>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200"/>
              <a:buFont typeface="Arial"/>
              <a:buNone/>
            </a:pPr>
            <a:r>
              <a:rPr b="0" i="0" lang="en-US" sz="1200" u="none" cap="none" strike="noStrike">
                <a:solidFill>
                  <a:srgbClr val="3F3F3F"/>
                </a:solidFill>
                <a:latin typeface="Open Sans"/>
                <a:ea typeface="Open Sans"/>
                <a:cs typeface="Open Sans"/>
                <a:sym typeface="Open Sans"/>
              </a:rPr>
              <a:t>Headquartered in Lakewood, Colorado, RDR is one of the leading Regulation D, Regulation CF and Regulation A+ private placement advisory service providers in the United States with a comprehensive matrix of services that spans transaction structuring, offering preparation, assistance with SEC and State securities compliance, and access to the capital markets through RDR’s broker-dealer relationships and FINRA broker-dealer resources.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grpSp>
        <p:nvGrpSpPr>
          <p:cNvPr id="695" name="Google Shape;695;p31"/>
          <p:cNvGrpSpPr/>
          <p:nvPr/>
        </p:nvGrpSpPr>
        <p:grpSpPr>
          <a:xfrm>
            <a:off x="10234816" y="287451"/>
            <a:ext cx="1634938" cy="327259"/>
            <a:chOff x="3815761" y="2425686"/>
            <a:chExt cx="5938661" cy="1188720"/>
          </a:xfrm>
        </p:grpSpPr>
        <p:pic>
          <p:nvPicPr>
            <p:cNvPr id="696" name="Google Shape;696;p31"/>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697" name="Google Shape;697;p31"/>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698" name="Google Shape;698;p31"/>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9" name="Google Shape;699;p31"/>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0" name="Google Shape;700;p31"/>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grpSp>
        <p:nvGrpSpPr>
          <p:cNvPr id="701" name="Google Shape;701;p31"/>
          <p:cNvGrpSpPr/>
          <p:nvPr/>
        </p:nvGrpSpPr>
        <p:grpSpPr>
          <a:xfrm>
            <a:off x="1150170" y="5907993"/>
            <a:ext cx="2842661" cy="281801"/>
            <a:chOff x="1446535" y="5387769"/>
            <a:chExt cx="2842661" cy="281801"/>
          </a:xfrm>
        </p:grpSpPr>
        <p:sp>
          <p:nvSpPr>
            <p:cNvPr id="702" name="Google Shape;702;p31">
              <a:hlinkClick r:id="rId5"/>
            </p:cNvPr>
            <p:cNvSpPr txBox="1"/>
            <p:nvPr/>
          </p:nvSpPr>
          <p:spPr>
            <a:xfrm>
              <a:off x="1697171" y="5392571"/>
              <a:ext cx="2592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rgbClr val="29A161"/>
                  </a:solidFill>
                  <a:latin typeface="Open Sans"/>
                  <a:ea typeface="Open Sans"/>
                  <a:cs typeface="Open Sans"/>
                  <a:sym typeface="Open Sans"/>
                </a:rPr>
                <a:t>www.regdresources.com</a:t>
              </a:r>
              <a:endParaRPr b="0" i="0" sz="1200" u="sng" cap="none" strike="noStrike">
                <a:solidFill>
                  <a:srgbClr val="29A161"/>
                </a:solidFill>
                <a:latin typeface="Open Sans"/>
                <a:ea typeface="Open Sans"/>
                <a:cs typeface="Open Sans"/>
                <a:sym typeface="Open Sans"/>
              </a:endParaRPr>
            </a:p>
          </p:txBody>
        </p:sp>
        <p:pic>
          <p:nvPicPr>
            <p:cNvPr id="703" name="Google Shape;703;p31"/>
            <p:cNvPicPr preferRelativeResize="0"/>
            <p:nvPr/>
          </p:nvPicPr>
          <p:blipFill rotWithShape="1">
            <a:blip r:embed="rId6">
              <a:alphaModFix/>
            </a:blip>
            <a:srcRect b="0" l="0" r="0" t="0"/>
            <a:stretch/>
          </p:blipFill>
          <p:spPr>
            <a:xfrm>
              <a:off x="1446535" y="5387769"/>
              <a:ext cx="227353" cy="227353"/>
            </a:xfrm>
            <a:prstGeom prst="rect">
              <a:avLst/>
            </a:prstGeom>
            <a:noFill/>
            <a:ln>
              <a:noFill/>
            </a:ln>
          </p:spPr>
        </p:pic>
      </p:grpSp>
      <p:sp>
        <p:nvSpPr>
          <p:cNvPr id="704" name="Google Shape;704;p31"/>
          <p:cNvSpPr txBox="1"/>
          <p:nvPr/>
        </p:nvSpPr>
        <p:spPr>
          <a:xfrm>
            <a:off x="5506349" y="1696945"/>
            <a:ext cx="6150409" cy="849656"/>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400"/>
              <a:buFont typeface="Arial"/>
              <a:buNone/>
            </a:pPr>
            <a:r>
              <a:rPr b="1" i="0" lang="en-US" sz="1400" u="none" cap="none" strike="noStrike">
                <a:solidFill>
                  <a:srgbClr val="3F3F3F"/>
                </a:solidFill>
                <a:latin typeface="Open Sans"/>
                <a:ea typeface="Open Sans"/>
                <a:cs typeface="Open Sans"/>
                <a:sym typeface="Open Sans"/>
              </a:rPr>
              <a:t>Regulation D Resources (“RDR”) was formed in 1999 to provide Private Placement Offering preparation and execution support services to entrepreneurs and growing private companies. </a:t>
            </a:r>
            <a:endParaRPr b="0" i="0" sz="1400" u="none" cap="none" strike="noStrike">
              <a:solidFill>
                <a:srgbClr val="000000"/>
              </a:solidFill>
              <a:latin typeface="Arial"/>
              <a:ea typeface="Arial"/>
              <a:cs typeface="Arial"/>
              <a:sym typeface="Arial"/>
            </a:endParaRPr>
          </a:p>
        </p:txBody>
      </p:sp>
      <p:pic>
        <p:nvPicPr>
          <p:cNvPr id="705" name="Google Shape;705;p31"/>
          <p:cNvPicPr preferRelativeResize="0"/>
          <p:nvPr/>
        </p:nvPicPr>
        <p:blipFill rotWithShape="1">
          <a:blip r:embed="rId7">
            <a:alphaModFix/>
          </a:blip>
          <a:srcRect b="0" l="0" r="0" t="0"/>
          <a:stretch/>
        </p:blipFill>
        <p:spPr>
          <a:xfrm>
            <a:off x="1263846" y="1695606"/>
            <a:ext cx="3273461" cy="42616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g10ade3bd4e0_0_0"/>
          <p:cNvSpPr txBox="1"/>
          <p:nvPr/>
        </p:nvSpPr>
        <p:spPr>
          <a:xfrm>
            <a:off x="1099370" y="2783076"/>
            <a:ext cx="3382800" cy="218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3F3F3F"/>
              </a:buClr>
              <a:buSzPts val="1600"/>
              <a:buFont typeface="Open Sans"/>
              <a:buNone/>
            </a:pPr>
            <a:r>
              <a:rPr lang="en-US" sz="1600">
                <a:solidFill>
                  <a:srgbClr val="3F3F3F"/>
                </a:solidFill>
                <a:latin typeface="Open Sans"/>
                <a:ea typeface="Open Sans"/>
                <a:cs typeface="Open Sans"/>
                <a:sym typeface="Open Sans"/>
              </a:rPr>
              <a:t>Assurance Dimensions is a leading CPA firm in Florida. We offer assurance, tax and advisory services to private, public and nonprofit clients nationwide and internationally</a:t>
            </a:r>
            <a:endParaRPr sz="1600">
              <a:solidFill>
                <a:srgbClr val="3F3F3F"/>
              </a:solidFill>
              <a:latin typeface="Open Sans"/>
              <a:ea typeface="Open Sans"/>
              <a:cs typeface="Open Sans"/>
              <a:sym typeface="Open Sans"/>
            </a:endParaRPr>
          </a:p>
        </p:txBody>
      </p:sp>
      <p:sp>
        <p:nvSpPr>
          <p:cNvPr id="711" name="Google Shape;711;g10ade3bd4e0_0_0"/>
          <p:cNvSpPr txBox="1"/>
          <p:nvPr/>
        </p:nvSpPr>
        <p:spPr>
          <a:xfrm>
            <a:off x="5719425" y="1043825"/>
            <a:ext cx="6150300" cy="584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200">
                <a:solidFill>
                  <a:srgbClr val="3F3F3F"/>
                </a:solidFill>
                <a:latin typeface="Open Sans"/>
                <a:ea typeface="Open Sans"/>
                <a:cs typeface="Open Sans"/>
                <a:sym typeface="Open Sans"/>
              </a:rPr>
              <a:t>After years of working at traditional international accounting firms, the founders of Assurance Dimensions determined that a new service model was required. Our three differentiating factors are related to the use of only experienced personnel, focus on client service and fixed fee pricing. Experienced personnel make the engagements much more efficient and effective for the client and provide more value to senior management from a consultative perspective. </a:t>
            </a:r>
            <a:endParaRPr b="1" sz="1200">
              <a:solidFill>
                <a:srgbClr val="3F3F3F"/>
              </a:solidFill>
              <a:latin typeface="Open Sans"/>
              <a:ea typeface="Open Sans"/>
              <a:cs typeface="Open Sans"/>
              <a:sym typeface="Open Sans"/>
            </a:endParaRPr>
          </a:p>
          <a:p>
            <a:pPr indent="0" lvl="0" marL="0" rtl="0" algn="l">
              <a:spcBef>
                <a:spcPts val="0"/>
              </a:spcBef>
              <a:spcAft>
                <a:spcPts val="0"/>
              </a:spcAft>
              <a:buNone/>
            </a:pPr>
            <a:r>
              <a:t/>
            </a:r>
            <a:endParaRPr b="1">
              <a:solidFill>
                <a:srgbClr val="3F3F3F"/>
              </a:solidFill>
              <a:latin typeface="Open Sans"/>
              <a:ea typeface="Open Sans"/>
              <a:cs typeface="Open Sans"/>
              <a:sym typeface="Open Sans"/>
            </a:endParaRPr>
          </a:p>
          <a:p>
            <a:pPr indent="0" lvl="0" marL="0" rtl="0" algn="l">
              <a:spcBef>
                <a:spcPts val="0"/>
              </a:spcBef>
              <a:spcAft>
                <a:spcPts val="0"/>
              </a:spcAft>
              <a:buNone/>
            </a:pPr>
            <a:r>
              <a:rPr lang="en-US" sz="1200">
                <a:solidFill>
                  <a:srgbClr val="3F3F3F"/>
                </a:solidFill>
                <a:latin typeface="Open Sans"/>
                <a:ea typeface="Open Sans"/>
                <a:cs typeface="Open Sans"/>
                <a:sym typeface="Open Sans"/>
              </a:rPr>
              <a:t>Focusing on client service means that we professionally tailor our engagements through communication and understanding of your organization to align our goals with yours. The fixed fee pricing allows our clients to feel comfortable calling us anytime during the year with no risk of additional billing. </a:t>
            </a:r>
            <a:endParaRPr sz="1200">
              <a:solidFill>
                <a:srgbClr val="3F3F3F"/>
              </a:solidFill>
              <a:latin typeface="Open Sans"/>
              <a:ea typeface="Open Sans"/>
              <a:cs typeface="Open Sans"/>
              <a:sym typeface="Open Sans"/>
            </a:endParaRPr>
          </a:p>
          <a:p>
            <a:pPr indent="0" lvl="0" marL="0" rtl="0" algn="l">
              <a:spcBef>
                <a:spcPts val="0"/>
              </a:spcBef>
              <a:spcAft>
                <a:spcPts val="0"/>
              </a:spcAft>
              <a:buNone/>
            </a:pPr>
            <a:r>
              <a:t/>
            </a:r>
            <a:endParaRPr sz="1200">
              <a:solidFill>
                <a:srgbClr val="3F3F3F"/>
              </a:solidFill>
              <a:latin typeface="Open Sans"/>
              <a:ea typeface="Open Sans"/>
              <a:cs typeface="Open Sans"/>
              <a:sym typeface="Open Sans"/>
            </a:endParaRPr>
          </a:p>
          <a:p>
            <a:pPr indent="0" lvl="0" marL="0" rtl="0" algn="l">
              <a:spcBef>
                <a:spcPts val="0"/>
              </a:spcBef>
              <a:spcAft>
                <a:spcPts val="0"/>
              </a:spcAft>
              <a:buNone/>
            </a:pPr>
            <a:r>
              <a:rPr lang="en-US" sz="1200">
                <a:solidFill>
                  <a:srgbClr val="3F3F3F"/>
                </a:solidFill>
                <a:latin typeface="Open Sans"/>
                <a:ea typeface="Open Sans"/>
                <a:cs typeface="Open Sans"/>
                <a:sym typeface="Open Sans"/>
              </a:rPr>
              <a:t>This factor creates an environment where significant accounting issues and questions are addressed early in their life cycle which allows for the most efficient resolution. We view our role in the financial reporting process as an opportunity to provide constructive solutions for maximizing your company’s profitability and efficiency.</a:t>
            </a:r>
            <a:endParaRPr sz="1200">
              <a:solidFill>
                <a:srgbClr val="3F3F3F"/>
              </a:solidFill>
              <a:latin typeface="Open Sans"/>
              <a:ea typeface="Open Sans"/>
              <a:cs typeface="Open Sans"/>
              <a:sym typeface="Open Sans"/>
            </a:endParaRPr>
          </a:p>
          <a:p>
            <a:pPr indent="0" lvl="0" marL="0" rtl="0" algn="l">
              <a:spcBef>
                <a:spcPts val="0"/>
              </a:spcBef>
              <a:spcAft>
                <a:spcPts val="0"/>
              </a:spcAft>
              <a:buNone/>
            </a:pPr>
            <a:r>
              <a:t/>
            </a:r>
            <a:endParaRPr sz="1200">
              <a:solidFill>
                <a:srgbClr val="3F3F3F"/>
              </a:solidFill>
              <a:latin typeface="Open Sans"/>
              <a:ea typeface="Open Sans"/>
              <a:cs typeface="Open Sans"/>
              <a:sym typeface="Open Sans"/>
            </a:endParaRPr>
          </a:p>
          <a:p>
            <a:pPr indent="0" lvl="0" marL="0" rtl="0" algn="l">
              <a:spcBef>
                <a:spcPts val="0"/>
              </a:spcBef>
              <a:spcAft>
                <a:spcPts val="0"/>
              </a:spcAft>
              <a:buNone/>
            </a:pPr>
            <a:r>
              <a:rPr lang="en-US" sz="1200">
                <a:solidFill>
                  <a:srgbClr val="3F3F3F"/>
                </a:solidFill>
                <a:latin typeface="Open Sans"/>
                <a:ea typeface="Open Sans"/>
                <a:cs typeface="Open Sans"/>
                <a:sym typeface="Open Sans"/>
              </a:rPr>
              <a:t>We specialize in auditing companies and preparing them to have the required financial information to file their form 1-A.   We completed more than 40 audits for Reg A filings in fiscal 2021.   In order to file a form 1-A the SEC requires a two year audit of your last 2 most recently closed fiscal year ends.   Based on these requirements, unless previously audited we would have to audit your 2019 balance sheet and your 2020 and 2021 balance sheets and statements of operations. </a:t>
            </a:r>
            <a:endParaRPr sz="1200">
              <a:solidFill>
                <a:srgbClr val="3F3F3F"/>
              </a:solidFill>
              <a:latin typeface="Open Sans"/>
              <a:ea typeface="Open Sans"/>
              <a:cs typeface="Open Sans"/>
              <a:sym typeface="Open Sans"/>
            </a:endParaRPr>
          </a:p>
          <a:p>
            <a:pPr indent="0" lvl="0" marL="0" rtl="0" algn="l">
              <a:spcBef>
                <a:spcPts val="0"/>
              </a:spcBef>
              <a:spcAft>
                <a:spcPts val="0"/>
              </a:spcAft>
              <a:buNone/>
            </a:pPr>
            <a:r>
              <a:rPr lang="en-US" sz="1200">
                <a:solidFill>
                  <a:srgbClr val="3F3F3F"/>
                </a:solidFill>
                <a:latin typeface="Open Sans"/>
                <a:ea typeface="Open Sans"/>
                <a:cs typeface="Open Sans"/>
                <a:sym typeface="Open Sans"/>
              </a:rPr>
              <a:t>These audits are under completed under Generally Accepted Accounting Principles and can be under either AICPA or PCAOB auditing standards.   Assurance Dimensions is unique with its PCAOB accreditations that is has the ability to audit your financials under AICPA rules and if your company decides in the next 2 years to go public we can convert that audit to PCAOB standards for a minimal cost. </a:t>
            </a:r>
            <a:endParaRPr sz="1200">
              <a:solidFill>
                <a:srgbClr val="3F3F3F"/>
              </a:solidFill>
              <a:latin typeface="Open Sans"/>
              <a:ea typeface="Open Sans"/>
              <a:cs typeface="Open Sans"/>
              <a:sym typeface="Open Sans"/>
            </a:endParaRPr>
          </a:p>
          <a:p>
            <a:pPr indent="0" lvl="0" marL="0" marR="0" rtl="0" algn="l">
              <a:spcBef>
                <a:spcPts val="0"/>
              </a:spcBef>
              <a:spcAft>
                <a:spcPts val="0"/>
              </a:spcAft>
              <a:buNone/>
            </a:pPr>
            <a:r>
              <a:t/>
            </a:r>
            <a:endParaRPr sz="1200">
              <a:solidFill>
                <a:srgbClr val="3F3F3F"/>
              </a:solidFill>
              <a:latin typeface="Open Sans"/>
              <a:ea typeface="Open Sans"/>
              <a:cs typeface="Open Sans"/>
              <a:sym typeface="Open Sans"/>
            </a:endParaRPr>
          </a:p>
        </p:txBody>
      </p:sp>
      <p:grpSp>
        <p:nvGrpSpPr>
          <p:cNvPr id="712" name="Google Shape;712;g10ade3bd4e0_0_0"/>
          <p:cNvGrpSpPr/>
          <p:nvPr/>
        </p:nvGrpSpPr>
        <p:grpSpPr>
          <a:xfrm>
            <a:off x="10234800" y="287442"/>
            <a:ext cx="1634913" cy="327255"/>
            <a:chOff x="3815761" y="2425686"/>
            <a:chExt cx="5938661" cy="1188721"/>
          </a:xfrm>
        </p:grpSpPr>
        <p:pic>
          <p:nvPicPr>
            <p:cNvPr id="713" name="Google Shape;713;g10ade3bd4e0_0_0"/>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714" name="Google Shape;714;g10ade3bd4e0_0_0"/>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715" name="Google Shape;715;g10ade3bd4e0_0_0"/>
          <p:cNvSpPr/>
          <p:nvPr/>
        </p:nvSpPr>
        <p:spPr>
          <a:xfrm>
            <a:off x="415765" y="5531071"/>
            <a:ext cx="45600" cy="640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6" name="Google Shape;716;g10ade3bd4e0_0_0"/>
          <p:cNvSpPr/>
          <p:nvPr/>
        </p:nvSpPr>
        <p:spPr>
          <a:xfrm rot="5400000">
            <a:off x="11105815" y="529304"/>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7" name="Google Shape;717;g10ade3bd4e0_0_0"/>
          <p:cNvSpPr txBox="1"/>
          <p:nvPr/>
        </p:nvSpPr>
        <p:spPr>
          <a:xfrm flipH="1" rot="-5400000">
            <a:off x="-402330" y="4498666"/>
            <a:ext cx="1656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FFFFF"/>
                </a:solidFill>
                <a:latin typeface="Open Sans"/>
                <a:ea typeface="Open Sans"/>
                <a:cs typeface="Open Sans"/>
                <a:sym typeface="Open Sans"/>
              </a:rPr>
              <a:t>Medical Funding Professionals</a:t>
            </a:r>
            <a:endParaRPr sz="800">
              <a:solidFill>
                <a:srgbClr val="FFFFFF"/>
              </a:solidFill>
              <a:latin typeface="Open Sans"/>
              <a:ea typeface="Open Sans"/>
              <a:cs typeface="Open Sans"/>
              <a:sym typeface="Open Sans"/>
            </a:endParaRPr>
          </a:p>
        </p:txBody>
      </p:sp>
      <p:grpSp>
        <p:nvGrpSpPr>
          <p:cNvPr id="718" name="Google Shape;718;g10ade3bd4e0_0_0"/>
          <p:cNvGrpSpPr/>
          <p:nvPr/>
        </p:nvGrpSpPr>
        <p:grpSpPr>
          <a:xfrm>
            <a:off x="1150170" y="5907993"/>
            <a:ext cx="2842636" cy="281702"/>
            <a:chOff x="1446535" y="5387769"/>
            <a:chExt cx="2842636" cy="281702"/>
          </a:xfrm>
        </p:grpSpPr>
        <p:sp>
          <p:nvSpPr>
            <p:cNvPr id="719" name="Google Shape;719;g10ade3bd4e0_0_0">
              <a:hlinkClick r:id="rId5"/>
            </p:cNvPr>
            <p:cNvSpPr txBox="1"/>
            <p:nvPr/>
          </p:nvSpPr>
          <p:spPr>
            <a:xfrm>
              <a:off x="1697171" y="5392571"/>
              <a:ext cx="2592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rgbClr val="29A161"/>
                  </a:solidFill>
                  <a:latin typeface="Open Sans"/>
                  <a:ea typeface="Open Sans"/>
                  <a:cs typeface="Open Sans"/>
                  <a:sym typeface="Open Sans"/>
                </a:rPr>
                <a:t>https://assurancedimensions.com</a:t>
              </a:r>
              <a:endParaRPr sz="1200" u="sng">
                <a:solidFill>
                  <a:srgbClr val="29A161"/>
                </a:solidFill>
                <a:latin typeface="Open Sans"/>
                <a:ea typeface="Open Sans"/>
                <a:cs typeface="Open Sans"/>
                <a:sym typeface="Open Sans"/>
              </a:endParaRPr>
            </a:p>
          </p:txBody>
        </p:sp>
        <p:pic>
          <p:nvPicPr>
            <p:cNvPr id="720" name="Google Shape;720;g10ade3bd4e0_0_0"/>
            <p:cNvPicPr preferRelativeResize="0"/>
            <p:nvPr/>
          </p:nvPicPr>
          <p:blipFill rotWithShape="1">
            <a:blip r:embed="rId6">
              <a:alphaModFix/>
            </a:blip>
            <a:srcRect b="0" l="0" r="0" t="0"/>
            <a:stretch/>
          </p:blipFill>
          <p:spPr>
            <a:xfrm>
              <a:off x="1446535" y="5387769"/>
              <a:ext cx="227353" cy="227353"/>
            </a:xfrm>
            <a:prstGeom prst="rect">
              <a:avLst/>
            </a:prstGeom>
            <a:noFill/>
            <a:ln>
              <a:noFill/>
            </a:ln>
          </p:spPr>
        </p:pic>
      </p:grpSp>
      <p:pic>
        <p:nvPicPr>
          <p:cNvPr descr="C:\Users\BMWCPA131\AppData\Local\Temp\Temp1_assurance-dimensions-design.zip\adlogos-for-stationery\adtransparent.gif" id="721" name="Google Shape;721;g10ade3bd4e0_0_0"/>
          <p:cNvPicPr preferRelativeResize="0"/>
          <p:nvPr/>
        </p:nvPicPr>
        <p:blipFill rotWithShape="1">
          <a:blip r:embed="rId7">
            <a:alphaModFix/>
          </a:blip>
          <a:srcRect b="0" l="0" r="0" t="0"/>
          <a:stretch/>
        </p:blipFill>
        <p:spPr>
          <a:xfrm>
            <a:off x="1099375" y="2117203"/>
            <a:ext cx="3382800" cy="3903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4"/>
          <p:cNvSpPr/>
          <p:nvPr/>
        </p:nvSpPr>
        <p:spPr>
          <a:xfrm>
            <a:off x="0" y="0"/>
            <a:ext cx="12192000" cy="6858000"/>
          </a:xfrm>
          <a:prstGeom prst="rect">
            <a:avLst/>
          </a:prstGeom>
          <a:blipFill rotWithShape="1">
            <a:blip r:embed="rId3">
              <a:alphaModFix amt="85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4"/>
          <p:cNvSpPr/>
          <p:nvPr/>
        </p:nvSpPr>
        <p:spPr>
          <a:xfrm>
            <a:off x="0" y="0"/>
            <a:ext cx="12192000" cy="6858000"/>
          </a:xfrm>
          <a:prstGeom prst="rect">
            <a:avLst/>
          </a:prstGeom>
          <a:solidFill>
            <a:srgbClr val="29A161">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4"/>
          <p:cNvSpPr/>
          <p:nvPr/>
        </p:nvSpPr>
        <p:spPr>
          <a:xfrm>
            <a:off x="415765" y="5556209"/>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4"/>
          <p:cNvSpPr txBox="1"/>
          <p:nvPr/>
        </p:nvSpPr>
        <p:spPr>
          <a:xfrm flipH="1" rot="-5400000">
            <a:off x="-402352" y="4523826"/>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99" name="Google Shape;99;p4"/>
          <p:cNvSpPr/>
          <p:nvPr/>
        </p:nvSpPr>
        <p:spPr>
          <a:xfrm rot="5400000">
            <a:off x="11105785" y="529394"/>
            <a:ext cx="45719" cy="5486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4"/>
          <p:cNvSpPr txBox="1"/>
          <p:nvPr/>
        </p:nvSpPr>
        <p:spPr>
          <a:xfrm>
            <a:off x="925987" y="488020"/>
            <a:ext cx="3817967"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1" i="0" lang="en-US" sz="3800" u="none" cap="none" strike="noStrike">
                <a:solidFill>
                  <a:schemeClr val="lt1"/>
                </a:solidFill>
                <a:latin typeface="Open Sans"/>
                <a:ea typeface="Open Sans"/>
                <a:cs typeface="Open Sans"/>
                <a:sym typeface="Open Sans"/>
              </a:rPr>
              <a:t>Our Mission</a:t>
            </a:r>
            <a:endParaRPr b="0" i="0" sz="1400" u="none" cap="none" strike="noStrike">
              <a:solidFill>
                <a:srgbClr val="000000"/>
              </a:solidFill>
              <a:latin typeface="Arial"/>
              <a:ea typeface="Arial"/>
              <a:cs typeface="Arial"/>
              <a:sym typeface="Arial"/>
            </a:endParaRPr>
          </a:p>
        </p:txBody>
      </p:sp>
      <p:pic>
        <p:nvPicPr>
          <p:cNvPr descr="Logo&#10;&#10;Description automatically generated" id="101" name="Google Shape;101;p4"/>
          <p:cNvPicPr preferRelativeResize="0"/>
          <p:nvPr/>
        </p:nvPicPr>
        <p:blipFill rotWithShape="1">
          <a:blip r:embed="rId4">
            <a:alphaModFix/>
          </a:blip>
          <a:srcRect b="0" l="0" r="0" t="0"/>
          <a:stretch/>
        </p:blipFill>
        <p:spPr>
          <a:xfrm>
            <a:off x="11537983" y="287451"/>
            <a:ext cx="331771" cy="327259"/>
          </a:xfrm>
          <a:prstGeom prst="rect">
            <a:avLst/>
          </a:prstGeom>
          <a:noFill/>
          <a:ln>
            <a:noFill/>
          </a:ln>
        </p:spPr>
      </p:pic>
      <p:pic>
        <p:nvPicPr>
          <p:cNvPr id="102" name="Google Shape;102;p4"/>
          <p:cNvPicPr preferRelativeResize="0"/>
          <p:nvPr/>
        </p:nvPicPr>
        <p:blipFill rotWithShape="1">
          <a:blip r:embed="rId5">
            <a:alphaModFix/>
          </a:blip>
          <a:srcRect b="0" l="0" r="0" t="0"/>
          <a:stretch/>
        </p:blipFill>
        <p:spPr>
          <a:xfrm>
            <a:off x="10241870" y="342872"/>
            <a:ext cx="1161095" cy="216417"/>
          </a:xfrm>
          <a:prstGeom prst="rect">
            <a:avLst/>
          </a:prstGeom>
          <a:noFill/>
          <a:ln>
            <a:noFill/>
          </a:ln>
        </p:spPr>
      </p:pic>
      <p:sp>
        <p:nvSpPr>
          <p:cNvPr id="103" name="Google Shape;103;p4"/>
          <p:cNvSpPr txBox="1"/>
          <p:nvPr/>
        </p:nvSpPr>
        <p:spPr>
          <a:xfrm>
            <a:off x="2535809" y="2409072"/>
            <a:ext cx="6834435" cy="2641108"/>
          </a:xfrm>
          <a:prstGeom prst="rect">
            <a:avLst/>
          </a:prstGeom>
          <a:noFill/>
          <a:ln>
            <a:noFill/>
          </a:ln>
        </p:spPr>
        <p:txBody>
          <a:bodyPr anchorCtr="0" anchor="t" bIns="45700" lIns="91425" spcFirstLastPara="1" rIns="91425" wrap="square" tIns="45700">
            <a:spAutoFit/>
          </a:bodyPr>
          <a:lstStyle/>
          <a:p>
            <a:pPr indent="0" lvl="1" marL="0" marR="0" rtl="0" algn="ctr">
              <a:lnSpc>
                <a:spcPct val="120000"/>
              </a:lnSpc>
              <a:spcBef>
                <a:spcPts val="0"/>
              </a:spcBef>
              <a:spcAft>
                <a:spcPts val="0"/>
              </a:spcAft>
              <a:buClr>
                <a:srgbClr val="000000"/>
              </a:buClr>
              <a:buSzPts val="2800"/>
              <a:buFont typeface="Arial"/>
              <a:buNone/>
            </a:pPr>
            <a:r>
              <a:rPr b="0" i="0" lang="en-US" sz="2800" u="none" cap="none" strike="noStrike">
                <a:solidFill>
                  <a:schemeClr val="lt1"/>
                </a:solidFill>
                <a:latin typeface="Open Sans"/>
                <a:ea typeface="Open Sans"/>
                <a:cs typeface="Open Sans"/>
                <a:sym typeface="Open Sans"/>
              </a:rPr>
              <a:t>We leverage the democratization of capital to help medical innovators bring life-saving and life-changing products to patients while keeping control and ownership of their company.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11"/>
          <p:cNvSpPr txBox="1"/>
          <p:nvPr/>
        </p:nvSpPr>
        <p:spPr>
          <a:xfrm>
            <a:off x="5503793" y="2515384"/>
            <a:ext cx="588556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800"/>
              <a:buFont typeface="Open Sans"/>
              <a:buNone/>
            </a:pPr>
            <a:r>
              <a:rPr b="1" i="0" lang="en-US" sz="1800" u="none" cap="none" strike="noStrike">
                <a:solidFill>
                  <a:srgbClr val="3F3F3F"/>
                </a:solidFill>
                <a:latin typeface="Open Sans"/>
                <a:ea typeface="Open Sans"/>
                <a:cs typeface="Open Sans"/>
                <a:sym typeface="Open Sans"/>
              </a:rPr>
              <a:t>Below are some current live Reg A+ offerings:</a:t>
            </a:r>
            <a:endParaRPr b="1" i="0" sz="1800" u="none" cap="none" strike="noStrike">
              <a:solidFill>
                <a:srgbClr val="3F3F3F"/>
              </a:solidFill>
              <a:latin typeface="Open Sans"/>
              <a:ea typeface="Open Sans"/>
              <a:cs typeface="Open Sans"/>
              <a:sym typeface="Open Sans"/>
            </a:endParaRPr>
          </a:p>
        </p:txBody>
      </p:sp>
      <p:grpSp>
        <p:nvGrpSpPr>
          <p:cNvPr id="727" name="Google Shape;727;p11"/>
          <p:cNvGrpSpPr/>
          <p:nvPr/>
        </p:nvGrpSpPr>
        <p:grpSpPr>
          <a:xfrm>
            <a:off x="10234816" y="287451"/>
            <a:ext cx="1634938" cy="327259"/>
            <a:chOff x="3815761" y="2425686"/>
            <a:chExt cx="5938661" cy="1188720"/>
          </a:xfrm>
        </p:grpSpPr>
        <p:pic>
          <p:nvPicPr>
            <p:cNvPr id="728" name="Google Shape;728;p11"/>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729" name="Google Shape;729;p11"/>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730" name="Google Shape;730;p11"/>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1" name="Google Shape;731;p11"/>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2" name="Google Shape;732;p11"/>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733" name="Google Shape;733;p11"/>
          <p:cNvSpPr txBox="1"/>
          <p:nvPr/>
        </p:nvSpPr>
        <p:spPr>
          <a:xfrm>
            <a:off x="1054706" y="1960168"/>
            <a:ext cx="3367153"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800"/>
              <a:buFont typeface="Open Sans"/>
              <a:buNone/>
            </a:pPr>
            <a:r>
              <a:rPr b="1" i="0" lang="en-US" sz="4800" u="none" cap="none" strike="noStrike">
                <a:solidFill>
                  <a:schemeClr val="lt1"/>
                </a:solidFill>
                <a:latin typeface="Open Sans"/>
                <a:ea typeface="Open Sans"/>
                <a:cs typeface="Open Sans"/>
                <a:sym typeface="Open Sans"/>
              </a:rPr>
              <a:t>Active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4800"/>
              <a:buFont typeface="Open Sans"/>
              <a:buNone/>
            </a:pPr>
            <a:r>
              <a:rPr b="1" i="0" lang="en-US" sz="4800" u="none" cap="none" strike="noStrike">
                <a:solidFill>
                  <a:schemeClr val="lt1"/>
                </a:solidFill>
                <a:latin typeface="Open Sans"/>
                <a:ea typeface="Open Sans"/>
                <a:cs typeface="Open Sans"/>
                <a:sym typeface="Open Sans"/>
              </a:rPr>
              <a:t>Raise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4800"/>
              <a:buFont typeface="Open Sans"/>
              <a:buNone/>
            </a:pPr>
            <a:r>
              <a:rPr b="0" i="0" lang="en-US" sz="4800" u="none" cap="none" strike="noStrike">
                <a:solidFill>
                  <a:schemeClr val="lt1"/>
                </a:solidFill>
                <a:latin typeface="Open Sans"/>
                <a:ea typeface="Open Sans"/>
                <a:cs typeface="Open Sans"/>
                <a:sym typeface="Open Sans"/>
              </a:rPr>
              <a:t>Examples</a:t>
            </a:r>
            <a:endParaRPr b="0" i="0" sz="1400" u="none" cap="none" strike="noStrike">
              <a:solidFill>
                <a:srgbClr val="000000"/>
              </a:solidFill>
              <a:latin typeface="Arial"/>
              <a:ea typeface="Arial"/>
              <a:cs typeface="Arial"/>
              <a:sym typeface="Arial"/>
            </a:endParaRPr>
          </a:p>
        </p:txBody>
      </p:sp>
      <p:sp>
        <p:nvSpPr>
          <p:cNvPr id="734" name="Google Shape;734;p11"/>
          <p:cNvSpPr txBox="1"/>
          <p:nvPr/>
        </p:nvSpPr>
        <p:spPr>
          <a:xfrm>
            <a:off x="5503792" y="1909247"/>
            <a:ext cx="588556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800"/>
              <a:buFont typeface="Open Sans"/>
              <a:buNone/>
            </a:pPr>
            <a:r>
              <a:rPr b="0" i="0" lang="en-US" sz="1800" u="none" cap="none" strike="noStrike">
                <a:solidFill>
                  <a:srgbClr val="3F3F3F"/>
                </a:solidFill>
                <a:latin typeface="Open Sans"/>
                <a:ea typeface="Open Sans"/>
                <a:cs typeface="Open Sans"/>
                <a:sym typeface="Open Sans"/>
              </a:rPr>
              <a:t>Want to see exactly what a Reg A+ offering looks like? </a:t>
            </a:r>
            <a:endParaRPr b="0" i="0" sz="1400" u="none" cap="none" strike="noStrike">
              <a:solidFill>
                <a:srgbClr val="000000"/>
              </a:solidFill>
              <a:latin typeface="Arial"/>
              <a:ea typeface="Arial"/>
              <a:cs typeface="Arial"/>
              <a:sym typeface="Arial"/>
            </a:endParaRPr>
          </a:p>
        </p:txBody>
      </p:sp>
      <p:sp>
        <p:nvSpPr>
          <p:cNvPr id="735" name="Google Shape;735;p11"/>
          <p:cNvSpPr txBox="1"/>
          <p:nvPr/>
        </p:nvSpPr>
        <p:spPr>
          <a:xfrm>
            <a:off x="5503792" y="3429000"/>
            <a:ext cx="6291968" cy="1206484"/>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400"/>
              <a:buFont typeface="Arial"/>
              <a:buChar char="•"/>
            </a:pPr>
            <a:r>
              <a:rPr b="1" i="0" lang="en-US" sz="1400" u="sng" cap="none" strike="noStrike">
                <a:solidFill>
                  <a:schemeClr val="hlink"/>
                </a:solidFill>
                <a:latin typeface="Open Sans"/>
                <a:ea typeface="Open Sans"/>
                <a:cs typeface="Open Sans"/>
                <a:sym typeface="Open Sans"/>
                <a:hlinkClick r:id="rId5"/>
              </a:rPr>
              <a:t>Monogram Orthopedics</a:t>
            </a:r>
            <a:r>
              <a:rPr b="0" i="0" lang="en-US" sz="1400" u="none" cap="none" strike="noStrike">
                <a:solidFill>
                  <a:schemeClr val="dk1"/>
                </a:solidFill>
                <a:latin typeface="Open Sans"/>
                <a:ea typeface="Open Sans"/>
                <a:cs typeface="Open Sans"/>
                <a:sym typeface="Open Sans"/>
              </a:rPr>
              <a:t> </a:t>
            </a:r>
            <a:r>
              <a:rPr b="0" i="0" lang="en-US" sz="1200" u="none" cap="none" strike="noStrike">
                <a:solidFill>
                  <a:schemeClr val="dk1"/>
                </a:solidFill>
                <a:latin typeface="Open Sans"/>
                <a:ea typeface="Open Sans"/>
                <a:cs typeface="Open Sans"/>
                <a:sym typeface="Open Sans"/>
              </a:rPr>
              <a:t>– Orthopedic implant / robotic surgery company raising $30M at $6.27/share</a:t>
            </a:r>
            <a:endParaRPr b="1" i="0" sz="1400" u="sng" cap="none" strike="noStrike">
              <a:solidFill>
                <a:schemeClr val="hlink"/>
              </a:solidFill>
              <a:latin typeface="Open Sans"/>
              <a:ea typeface="Open Sans"/>
              <a:cs typeface="Open Sans"/>
              <a:sym typeface="Open Sans"/>
              <a:hlinkClick r:id="rId6"/>
            </a:endParaRPr>
          </a:p>
          <a:p>
            <a:pPr indent="-171450" lvl="1" marL="171450" marR="0" rtl="0" algn="l">
              <a:lnSpc>
                <a:spcPct val="120000"/>
              </a:lnSpc>
              <a:spcBef>
                <a:spcPts val="1200"/>
              </a:spcBef>
              <a:spcAft>
                <a:spcPts val="0"/>
              </a:spcAft>
              <a:buClr>
                <a:srgbClr val="29A161"/>
              </a:buClr>
              <a:buSzPts val="1400"/>
              <a:buFont typeface="Arial"/>
              <a:buChar char="•"/>
            </a:pPr>
            <a:r>
              <a:rPr b="1" i="0" lang="en-US" sz="1400" u="sng" cap="none" strike="noStrike">
                <a:solidFill>
                  <a:schemeClr val="hlink"/>
                </a:solidFill>
                <a:latin typeface="Open Sans"/>
                <a:ea typeface="Open Sans"/>
                <a:cs typeface="Open Sans"/>
                <a:sym typeface="Open Sans"/>
                <a:hlinkClick r:id="rId7"/>
              </a:rPr>
              <a:t>Biologx</a:t>
            </a:r>
            <a:r>
              <a:rPr b="0" i="0" lang="en-US" sz="1100" u="sng" cap="none" strike="noStrike">
                <a:solidFill>
                  <a:schemeClr val="hlink"/>
                </a:solidFill>
                <a:latin typeface="Open Sans"/>
                <a:ea typeface="Open Sans"/>
                <a:cs typeface="Open Sans"/>
                <a:sym typeface="Open Sans"/>
                <a:hlinkClick r:id="rId8"/>
              </a:rPr>
              <a:t> </a:t>
            </a:r>
            <a:r>
              <a:rPr b="0" i="0" lang="en-US" sz="1200" u="none" cap="none" strike="noStrike">
                <a:solidFill>
                  <a:schemeClr val="dk1"/>
                </a:solidFill>
                <a:latin typeface="Open Sans"/>
                <a:ea typeface="Open Sans"/>
                <a:cs typeface="Open Sans"/>
                <a:sym typeface="Open Sans"/>
              </a:rPr>
              <a:t>– Affordable insulin at 40 to 65% less than current US market prices raising $50M at $4/share</a:t>
            </a:r>
            <a:endParaRPr b="0" i="0" sz="1200" u="none" cap="none" strike="noStrike">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p:nvPr/>
        </p:nvSpPr>
        <p:spPr>
          <a:xfrm>
            <a:off x="0" y="0"/>
            <a:ext cx="12192000" cy="6858000"/>
          </a:xfrm>
          <a:prstGeom prst="rect">
            <a:avLst/>
          </a:prstGeom>
          <a:blipFill rotWithShape="1">
            <a:blip r:embed="rId3">
              <a:alphaModFix amt="85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5">
            <a:hlinkClick r:id="rId4"/>
          </p:cNvPr>
          <p:cNvSpPr/>
          <p:nvPr/>
        </p:nvSpPr>
        <p:spPr>
          <a:xfrm>
            <a:off x="0" y="0"/>
            <a:ext cx="12192000" cy="6858000"/>
          </a:xfrm>
          <a:prstGeom prst="rect">
            <a:avLst/>
          </a:prstGeom>
          <a:solidFill>
            <a:srgbClr val="29A161">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5"/>
          <p:cNvSpPr/>
          <p:nvPr/>
        </p:nvSpPr>
        <p:spPr>
          <a:xfrm>
            <a:off x="415765" y="5556209"/>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5"/>
          <p:cNvSpPr txBox="1"/>
          <p:nvPr/>
        </p:nvSpPr>
        <p:spPr>
          <a:xfrm flipH="1" rot="-5400000">
            <a:off x="-402352" y="4523826"/>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112" name="Google Shape;112;p5"/>
          <p:cNvSpPr/>
          <p:nvPr/>
        </p:nvSpPr>
        <p:spPr>
          <a:xfrm rot="5400000">
            <a:off x="11105785" y="529394"/>
            <a:ext cx="45719" cy="5486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5"/>
          <p:cNvSpPr txBox="1"/>
          <p:nvPr/>
        </p:nvSpPr>
        <p:spPr>
          <a:xfrm>
            <a:off x="925987" y="488020"/>
            <a:ext cx="7836273"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1" i="0" lang="en-US" sz="3800" u="none" cap="none" strike="noStrike">
                <a:solidFill>
                  <a:schemeClr val="lt1"/>
                </a:solidFill>
                <a:latin typeface="Open Sans"/>
                <a:ea typeface="Open Sans"/>
                <a:cs typeface="Open Sans"/>
                <a:sym typeface="Open Sans"/>
              </a:rPr>
              <a:t>The Democratization of Capital</a:t>
            </a:r>
            <a:endParaRPr b="0" i="0" sz="1400" u="none" cap="none" strike="noStrike">
              <a:solidFill>
                <a:srgbClr val="000000"/>
              </a:solidFill>
              <a:latin typeface="Arial"/>
              <a:ea typeface="Arial"/>
              <a:cs typeface="Arial"/>
              <a:sym typeface="Arial"/>
            </a:endParaRPr>
          </a:p>
        </p:txBody>
      </p:sp>
      <p:pic>
        <p:nvPicPr>
          <p:cNvPr descr="Logo&#10;&#10;Description automatically generated" id="114" name="Google Shape;114;p5"/>
          <p:cNvPicPr preferRelativeResize="0"/>
          <p:nvPr/>
        </p:nvPicPr>
        <p:blipFill rotWithShape="1">
          <a:blip r:embed="rId5">
            <a:alphaModFix/>
          </a:blip>
          <a:srcRect b="0" l="0" r="0" t="0"/>
          <a:stretch/>
        </p:blipFill>
        <p:spPr>
          <a:xfrm>
            <a:off x="11537983" y="287451"/>
            <a:ext cx="331771" cy="327259"/>
          </a:xfrm>
          <a:prstGeom prst="rect">
            <a:avLst/>
          </a:prstGeom>
          <a:noFill/>
          <a:ln>
            <a:noFill/>
          </a:ln>
        </p:spPr>
      </p:pic>
      <p:pic>
        <p:nvPicPr>
          <p:cNvPr id="115" name="Google Shape;115;p5"/>
          <p:cNvPicPr preferRelativeResize="0"/>
          <p:nvPr/>
        </p:nvPicPr>
        <p:blipFill rotWithShape="1">
          <a:blip r:embed="rId6">
            <a:alphaModFix/>
          </a:blip>
          <a:srcRect b="0" l="0" r="0" t="0"/>
          <a:stretch/>
        </p:blipFill>
        <p:spPr>
          <a:xfrm>
            <a:off x="10241870" y="342872"/>
            <a:ext cx="1161095" cy="216417"/>
          </a:xfrm>
          <a:prstGeom prst="rect">
            <a:avLst/>
          </a:prstGeom>
          <a:noFill/>
          <a:ln>
            <a:noFill/>
          </a:ln>
        </p:spPr>
      </p:pic>
      <p:sp>
        <p:nvSpPr>
          <p:cNvPr id="116" name="Google Shape;116;p5"/>
          <p:cNvSpPr txBox="1"/>
          <p:nvPr/>
        </p:nvSpPr>
        <p:spPr>
          <a:xfrm>
            <a:off x="1615231" y="2436484"/>
            <a:ext cx="8961535" cy="2277931"/>
          </a:xfrm>
          <a:prstGeom prst="rect">
            <a:avLst/>
          </a:prstGeom>
          <a:noFill/>
          <a:ln>
            <a:noFill/>
          </a:ln>
        </p:spPr>
        <p:txBody>
          <a:bodyPr anchorCtr="0" anchor="t" bIns="45700" lIns="91425" spcFirstLastPara="1" rIns="91425" wrap="square" tIns="45700">
            <a:spAutoFit/>
          </a:bodyPr>
          <a:lstStyle/>
          <a:p>
            <a:pPr indent="0" lvl="1" marL="0" marR="0" rtl="0" algn="ctr">
              <a:lnSpc>
                <a:spcPct val="120000"/>
              </a:lnSpc>
              <a:spcBef>
                <a:spcPts val="0"/>
              </a:spcBef>
              <a:spcAft>
                <a:spcPts val="0"/>
              </a:spcAft>
              <a:buClr>
                <a:srgbClr val="000000"/>
              </a:buClr>
              <a:buSzPts val="2800"/>
              <a:buFont typeface="Arial"/>
              <a:buNone/>
            </a:pPr>
            <a:r>
              <a:rPr b="0" i="0" lang="en-US" sz="2800" u="none" cap="none" strike="noStrike">
                <a:solidFill>
                  <a:schemeClr val="lt1"/>
                </a:solidFill>
                <a:latin typeface="Open Sans"/>
                <a:ea typeface="Open Sans"/>
                <a:cs typeface="Open Sans"/>
                <a:sym typeface="Open Sans"/>
              </a:rPr>
              <a:t>To prosper, people need wide and deep access to capital markets at home and abroad. </a:t>
            </a:r>
            <a:endParaRPr b="0" i="0" sz="1400" u="none" cap="none" strike="noStrike">
              <a:solidFill>
                <a:srgbClr val="000000"/>
              </a:solidFill>
              <a:latin typeface="Arial"/>
              <a:ea typeface="Arial"/>
              <a:cs typeface="Arial"/>
              <a:sym typeface="Arial"/>
            </a:endParaRPr>
          </a:p>
          <a:p>
            <a:pPr indent="0" lvl="1" marL="0" marR="0" rtl="0" algn="ctr">
              <a:lnSpc>
                <a:spcPct val="120000"/>
              </a:lnSpc>
              <a:spcBef>
                <a:spcPts val="1200"/>
              </a:spcBef>
              <a:spcAft>
                <a:spcPts val="0"/>
              </a:spcAft>
              <a:buClr>
                <a:srgbClr val="000000"/>
              </a:buClr>
              <a:buSzPts val="2800"/>
              <a:buFont typeface="Arial"/>
              <a:buNone/>
            </a:pPr>
            <a:r>
              <a:rPr b="0" i="0" lang="en-US" sz="2800" u="none" cap="none" strike="noStrike">
                <a:solidFill>
                  <a:schemeClr val="lt1"/>
                </a:solidFill>
                <a:latin typeface="Open Sans"/>
                <a:ea typeface="Open Sans"/>
                <a:cs typeface="Open Sans"/>
                <a:sym typeface="Open Sans"/>
              </a:rPr>
              <a:t>Research shows that economies fare best where capital is cheap, plentiful and fairly allocated.</a:t>
            </a:r>
            <a:endParaRPr b="0" i="0" sz="1400" u="none" cap="none" strike="noStrike">
              <a:solidFill>
                <a:srgbClr val="000000"/>
              </a:solidFill>
              <a:latin typeface="Arial"/>
              <a:ea typeface="Arial"/>
              <a:cs typeface="Arial"/>
              <a:sym typeface="Arial"/>
            </a:endParaRPr>
          </a:p>
        </p:txBody>
      </p:sp>
      <p:sp>
        <p:nvSpPr>
          <p:cNvPr id="117" name="Google Shape;117;p5">
            <a:hlinkClick r:id="rId7"/>
          </p:cNvPr>
          <p:cNvSpPr txBox="1"/>
          <p:nvPr/>
        </p:nvSpPr>
        <p:spPr>
          <a:xfrm>
            <a:off x="5125084" y="4983360"/>
            <a:ext cx="1941830" cy="572849"/>
          </a:xfrm>
          <a:prstGeom prst="rect">
            <a:avLst/>
          </a:prstGeom>
          <a:noFill/>
          <a:ln>
            <a:noFill/>
          </a:ln>
        </p:spPr>
        <p:txBody>
          <a:bodyPr anchorCtr="0" anchor="t" bIns="45700" lIns="91425" spcFirstLastPara="1" rIns="91425" wrap="square" tIns="45700">
            <a:spAutoFit/>
          </a:bodyPr>
          <a:lstStyle/>
          <a:p>
            <a:pPr indent="0" lvl="1" marL="0" marR="0" rtl="0" algn="ctr">
              <a:lnSpc>
                <a:spcPct val="120000"/>
              </a:lnSpc>
              <a:spcBef>
                <a:spcPts val="0"/>
              </a:spcBef>
              <a:spcAft>
                <a:spcPts val="0"/>
              </a:spcAft>
              <a:buClr>
                <a:srgbClr val="000000"/>
              </a:buClr>
              <a:buSzPts val="2800"/>
              <a:buFont typeface="Arial"/>
              <a:buNone/>
            </a:pPr>
            <a:r>
              <a:rPr b="1" i="0" lang="en-US" sz="2800" u="sng" cap="none" strike="noStrike">
                <a:solidFill>
                  <a:schemeClr val="lt1"/>
                </a:solidFill>
                <a:latin typeface="Open Sans"/>
                <a:ea typeface="Open Sans"/>
                <a:cs typeface="Open Sans"/>
                <a:sym typeface="Open Sans"/>
              </a:rPr>
              <a:t>Forbes</a:t>
            </a:r>
            <a:endParaRPr b="0" i="0" sz="1400" u="none" cap="none" strike="noStrike">
              <a:solidFill>
                <a:srgbClr val="000000"/>
              </a:solidFill>
              <a:latin typeface="Arial"/>
              <a:ea typeface="Arial"/>
              <a:cs typeface="Arial"/>
              <a:sym typeface="Arial"/>
            </a:endParaRPr>
          </a:p>
        </p:txBody>
      </p:sp>
      <p:sp>
        <p:nvSpPr>
          <p:cNvPr id="118" name="Google Shape;118;p5"/>
          <p:cNvSpPr txBox="1"/>
          <p:nvPr/>
        </p:nvSpPr>
        <p:spPr>
          <a:xfrm>
            <a:off x="9905521" y="4282304"/>
            <a:ext cx="1031906"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0"/>
              <a:buFont typeface="Montserrat"/>
              <a:buNone/>
            </a:pPr>
            <a:r>
              <a:rPr b="1" i="0" lang="en-US" sz="12000" u="none" cap="none" strike="noStrike">
                <a:solidFill>
                  <a:schemeClr val="lt1"/>
                </a:solidFill>
                <a:latin typeface="Montserrat"/>
                <a:ea typeface="Montserrat"/>
                <a:cs typeface="Montserrat"/>
                <a:sym typeface="Montserrat"/>
              </a:rPr>
              <a:t>”</a:t>
            </a:r>
            <a:endParaRPr b="0" i="0" sz="1400" u="none" cap="none" strike="noStrike">
              <a:solidFill>
                <a:srgbClr val="000000"/>
              </a:solidFill>
              <a:latin typeface="Arial"/>
              <a:ea typeface="Arial"/>
              <a:cs typeface="Arial"/>
              <a:sym typeface="Arial"/>
            </a:endParaRPr>
          </a:p>
        </p:txBody>
      </p:sp>
      <p:sp>
        <p:nvSpPr>
          <p:cNvPr id="119" name="Google Shape;119;p5"/>
          <p:cNvSpPr txBox="1"/>
          <p:nvPr/>
        </p:nvSpPr>
        <p:spPr>
          <a:xfrm>
            <a:off x="1010048" y="1693530"/>
            <a:ext cx="1031906"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0"/>
              <a:buFont typeface="Montserrat"/>
              <a:buNone/>
            </a:pPr>
            <a:r>
              <a:rPr b="1" i="0" lang="en-US" sz="12000" u="none" cap="none" strike="noStrike">
                <a:solidFill>
                  <a:schemeClr val="lt1"/>
                </a:solidFill>
                <a:latin typeface="Montserrat"/>
                <a:ea typeface="Montserrat"/>
                <a:cs typeface="Montserrat"/>
                <a:sym typeface="Montserrat"/>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p:nvPr/>
        </p:nvSpPr>
        <p:spPr>
          <a:xfrm>
            <a:off x="0" y="0"/>
            <a:ext cx="12192000" cy="6858000"/>
          </a:xfrm>
          <a:prstGeom prst="rect">
            <a:avLst/>
          </a:prstGeom>
          <a:blipFill rotWithShape="1">
            <a:blip r:embed="rId3">
              <a:alphaModFix amt="85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6">
            <a:hlinkClick r:id="rId4"/>
          </p:cNvPr>
          <p:cNvSpPr/>
          <p:nvPr/>
        </p:nvSpPr>
        <p:spPr>
          <a:xfrm>
            <a:off x="0" y="0"/>
            <a:ext cx="12192000" cy="6858000"/>
          </a:xfrm>
          <a:prstGeom prst="rect">
            <a:avLst/>
          </a:prstGeom>
          <a:solidFill>
            <a:srgbClr val="29A161">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6"/>
          <p:cNvSpPr/>
          <p:nvPr/>
        </p:nvSpPr>
        <p:spPr>
          <a:xfrm>
            <a:off x="415765" y="5556209"/>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6"/>
          <p:cNvSpPr txBox="1"/>
          <p:nvPr/>
        </p:nvSpPr>
        <p:spPr>
          <a:xfrm flipH="1" rot="-5400000">
            <a:off x="-402352" y="4523826"/>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
        <p:nvSpPr>
          <p:cNvPr id="128" name="Google Shape;128;p6"/>
          <p:cNvSpPr txBox="1"/>
          <p:nvPr/>
        </p:nvSpPr>
        <p:spPr>
          <a:xfrm>
            <a:off x="925987" y="488020"/>
            <a:ext cx="10289750"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1" i="0" lang="en-US" sz="3800" u="none" cap="none" strike="noStrike">
                <a:solidFill>
                  <a:schemeClr val="lt1"/>
                </a:solidFill>
                <a:latin typeface="Open Sans"/>
                <a:ea typeface="Open Sans"/>
                <a:cs typeface="Open Sans"/>
                <a:sym typeface="Open Sans"/>
              </a:rPr>
              <a:t>3 Commitments for a Successful Raise</a:t>
            </a:r>
            <a:endParaRPr b="1" i="0" sz="3800" u="none" cap="none" strike="noStrike">
              <a:solidFill>
                <a:schemeClr val="lt1"/>
              </a:solidFill>
              <a:latin typeface="Open Sans"/>
              <a:ea typeface="Open Sans"/>
              <a:cs typeface="Open Sans"/>
              <a:sym typeface="Open Sans"/>
            </a:endParaRPr>
          </a:p>
        </p:txBody>
      </p:sp>
      <p:sp>
        <p:nvSpPr>
          <p:cNvPr id="129" name="Google Shape;129;p6"/>
          <p:cNvSpPr txBox="1"/>
          <p:nvPr/>
        </p:nvSpPr>
        <p:spPr>
          <a:xfrm>
            <a:off x="1720427" y="1588628"/>
            <a:ext cx="9349477" cy="1089914"/>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2600"/>
              <a:buFont typeface="Arial"/>
              <a:buNone/>
            </a:pPr>
            <a:r>
              <a:rPr b="0" i="0" lang="en-US" sz="2600" u="none" cap="none" strike="noStrike">
                <a:solidFill>
                  <a:schemeClr val="lt1"/>
                </a:solidFill>
                <a:latin typeface="Open Sans"/>
                <a:ea typeface="Open Sans"/>
                <a:cs typeface="Open Sans"/>
                <a:sym typeface="Open Sans"/>
              </a:rPr>
              <a:t>You have to commit to the fact that you need outside investor capital and need to access the capital markets</a:t>
            </a:r>
            <a:endParaRPr b="0" i="0" sz="1400" u="none" cap="none" strike="noStrike">
              <a:solidFill>
                <a:srgbClr val="000000"/>
              </a:solidFill>
              <a:latin typeface="Arial"/>
              <a:ea typeface="Arial"/>
              <a:cs typeface="Arial"/>
              <a:sym typeface="Arial"/>
            </a:endParaRPr>
          </a:p>
        </p:txBody>
      </p:sp>
      <p:sp>
        <p:nvSpPr>
          <p:cNvPr id="130" name="Google Shape;130;p6"/>
          <p:cNvSpPr txBox="1"/>
          <p:nvPr/>
        </p:nvSpPr>
        <p:spPr>
          <a:xfrm>
            <a:off x="799656" y="1410310"/>
            <a:ext cx="1031906"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8800"/>
              <a:buFont typeface="Montserrat"/>
              <a:buNone/>
            </a:pPr>
            <a:r>
              <a:rPr b="1" i="0" lang="en-US" sz="8800" u="none" cap="none" strike="noStrike">
                <a:solidFill>
                  <a:schemeClr val="lt1"/>
                </a:solidFill>
                <a:latin typeface="Montserrat"/>
                <a:ea typeface="Montserrat"/>
                <a:cs typeface="Montserrat"/>
                <a:sym typeface="Montserrat"/>
              </a:rPr>
              <a:t>1</a:t>
            </a:r>
            <a:endParaRPr b="1" i="0" sz="8800" u="none" cap="none" strike="noStrike">
              <a:solidFill>
                <a:schemeClr val="lt1"/>
              </a:solidFill>
              <a:latin typeface="Montserrat"/>
              <a:ea typeface="Montserrat"/>
              <a:cs typeface="Montserrat"/>
              <a:sym typeface="Montserrat"/>
            </a:endParaRPr>
          </a:p>
        </p:txBody>
      </p:sp>
      <p:sp>
        <p:nvSpPr>
          <p:cNvPr id="131" name="Google Shape;131;p6"/>
          <p:cNvSpPr txBox="1"/>
          <p:nvPr/>
        </p:nvSpPr>
        <p:spPr>
          <a:xfrm>
            <a:off x="1719079" y="3103071"/>
            <a:ext cx="9349477" cy="1089914"/>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2600"/>
              <a:buFont typeface="Arial"/>
              <a:buNone/>
            </a:pPr>
            <a:r>
              <a:rPr b="0" i="0" lang="en-US" sz="2600" u="none" cap="none" strike="noStrike">
                <a:solidFill>
                  <a:schemeClr val="lt1"/>
                </a:solidFill>
                <a:latin typeface="Open Sans"/>
                <a:ea typeface="Open Sans"/>
                <a:cs typeface="Open Sans"/>
                <a:sym typeface="Open Sans"/>
              </a:rPr>
              <a:t>You have to commit to the fact you have a company and opportunity investors will find appealing</a:t>
            </a:r>
            <a:endParaRPr b="0" i="0" sz="1400" u="none" cap="none" strike="noStrike">
              <a:solidFill>
                <a:srgbClr val="000000"/>
              </a:solidFill>
              <a:latin typeface="Arial"/>
              <a:ea typeface="Arial"/>
              <a:cs typeface="Arial"/>
              <a:sym typeface="Arial"/>
            </a:endParaRPr>
          </a:p>
        </p:txBody>
      </p:sp>
      <p:sp>
        <p:nvSpPr>
          <p:cNvPr id="132" name="Google Shape;132;p6"/>
          <p:cNvSpPr txBox="1"/>
          <p:nvPr/>
        </p:nvSpPr>
        <p:spPr>
          <a:xfrm>
            <a:off x="798308" y="2915423"/>
            <a:ext cx="1031906"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8800"/>
              <a:buFont typeface="Montserrat"/>
              <a:buNone/>
            </a:pPr>
            <a:r>
              <a:rPr b="1" i="0" lang="en-US" sz="8800" u="none" cap="none" strike="noStrike">
                <a:solidFill>
                  <a:schemeClr val="lt1"/>
                </a:solidFill>
                <a:latin typeface="Montserrat"/>
                <a:ea typeface="Montserrat"/>
                <a:cs typeface="Montserrat"/>
                <a:sym typeface="Montserrat"/>
              </a:rPr>
              <a:t>2</a:t>
            </a:r>
            <a:endParaRPr b="0" i="0" sz="1400" u="none" cap="none" strike="noStrike">
              <a:solidFill>
                <a:srgbClr val="000000"/>
              </a:solidFill>
              <a:latin typeface="Arial"/>
              <a:ea typeface="Arial"/>
              <a:cs typeface="Arial"/>
              <a:sym typeface="Arial"/>
            </a:endParaRPr>
          </a:p>
        </p:txBody>
      </p:sp>
      <p:sp>
        <p:nvSpPr>
          <p:cNvPr id="133" name="Google Shape;133;p6"/>
          <p:cNvSpPr txBox="1"/>
          <p:nvPr/>
        </p:nvSpPr>
        <p:spPr>
          <a:xfrm>
            <a:off x="1717731" y="4617513"/>
            <a:ext cx="9349477" cy="1052596"/>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2600"/>
              <a:buFont typeface="Arial"/>
              <a:buNone/>
            </a:pPr>
            <a:r>
              <a:rPr b="0" i="0" lang="en-US" sz="2600" u="none" cap="none" strike="noStrike">
                <a:solidFill>
                  <a:schemeClr val="lt1"/>
                </a:solidFill>
                <a:latin typeface="Open Sans"/>
                <a:ea typeface="Open Sans"/>
                <a:cs typeface="Open Sans"/>
                <a:sym typeface="Open Sans"/>
              </a:rPr>
              <a:t>You have to commit to the proper SEC compliant process, marketing budget and team needed to get you on market</a:t>
            </a:r>
            <a:endParaRPr b="0" i="0" sz="1400" u="none" cap="none" strike="noStrike">
              <a:solidFill>
                <a:srgbClr val="000000"/>
              </a:solidFill>
              <a:latin typeface="Arial"/>
              <a:ea typeface="Arial"/>
              <a:cs typeface="Arial"/>
              <a:sym typeface="Arial"/>
            </a:endParaRPr>
          </a:p>
        </p:txBody>
      </p:sp>
      <p:sp>
        <p:nvSpPr>
          <p:cNvPr id="134" name="Google Shape;134;p6"/>
          <p:cNvSpPr txBox="1"/>
          <p:nvPr/>
        </p:nvSpPr>
        <p:spPr>
          <a:xfrm>
            <a:off x="796960" y="4420536"/>
            <a:ext cx="1031906"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8800"/>
              <a:buFont typeface="Montserrat"/>
              <a:buNone/>
            </a:pPr>
            <a:r>
              <a:rPr b="1" i="0" lang="en-US" sz="8800" u="none" cap="none" strike="noStrike">
                <a:solidFill>
                  <a:schemeClr val="lt1"/>
                </a:solidFill>
                <a:latin typeface="Montserrat"/>
                <a:ea typeface="Montserrat"/>
                <a:cs typeface="Montserrat"/>
                <a:sym typeface="Montserrat"/>
              </a:rPr>
              <a:t>3</a:t>
            </a:r>
            <a:endParaRPr b="0" i="0" sz="1400" u="none" cap="none" strike="noStrike">
              <a:solidFill>
                <a:srgbClr val="000000"/>
              </a:solidFill>
              <a:latin typeface="Arial"/>
              <a:ea typeface="Arial"/>
              <a:cs typeface="Arial"/>
              <a:sym typeface="Arial"/>
            </a:endParaRPr>
          </a:p>
        </p:txBody>
      </p:sp>
      <p:sp>
        <p:nvSpPr>
          <p:cNvPr id="135" name="Google Shape;135;p6"/>
          <p:cNvSpPr/>
          <p:nvPr/>
        </p:nvSpPr>
        <p:spPr>
          <a:xfrm rot="5400000">
            <a:off x="11105785" y="529394"/>
            <a:ext cx="45719" cy="5486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36" name="Google Shape;136;p6"/>
          <p:cNvPicPr preferRelativeResize="0"/>
          <p:nvPr/>
        </p:nvPicPr>
        <p:blipFill rotWithShape="1">
          <a:blip r:embed="rId5">
            <a:alphaModFix/>
          </a:blip>
          <a:srcRect b="0" l="0" r="0" t="0"/>
          <a:stretch/>
        </p:blipFill>
        <p:spPr>
          <a:xfrm>
            <a:off x="11537983" y="287451"/>
            <a:ext cx="331771" cy="327259"/>
          </a:xfrm>
          <a:prstGeom prst="rect">
            <a:avLst/>
          </a:prstGeom>
          <a:noFill/>
          <a:ln>
            <a:noFill/>
          </a:ln>
        </p:spPr>
      </p:pic>
      <p:pic>
        <p:nvPicPr>
          <p:cNvPr id="137" name="Google Shape;137;p6"/>
          <p:cNvPicPr preferRelativeResize="0"/>
          <p:nvPr/>
        </p:nvPicPr>
        <p:blipFill rotWithShape="1">
          <a:blip r:embed="rId6">
            <a:alphaModFix/>
          </a:blip>
          <a:srcRect b="0" l="0" r="0" t="0"/>
          <a:stretch/>
        </p:blipFill>
        <p:spPr>
          <a:xfrm>
            <a:off x="10241870" y="342872"/>
            <a:ext cx="1161095" cy="2164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id="142" name="Google Shape;142;g13aca0cf114_0_0"/>
          <p:cNvGrpSpPr/>
          <p:nvPr/>
        </p:nvGrpSpPr>
        <p:grpSpPr>
          <a:xfrm>
            <a:off x="10234800" y="287442"/>
            <a:ext cx="1634913" cy="327255"/>
            <a:chOff x="3815761" y="2425686"/>
            <a:chExt cx="5938661" cy="1188721"/>
          </a:xfrm>
        </p:grpSpPr>
        <p:pic>
          <p:nvPicPr>
            <p:cNvPr id="143" name="Google Shape;143;g13aca0cf114_0_0"/>
            <p:cNvPicPr preferRelativeResize="0"/>
            <p:nvPr/>
          </p:nvPicPr>
          <p:blipFill rotWithShape="1">
            <a:blip r:embed="rId3">
              <a:alphaModFix/>
            </a:blip>
            <a:srcRect b="0" l="0" r="0" t="0"/>
            <a:stretch/>
          </p:blipFill>
          <p:spPr>
            <a:xfrm>
              <a:off x="3815761" y="2626995"/>
              <a:ext cx="4213937" cy="786102"/>
            </a:xfrm>
            <a:prstGeom prst="rect">
              <a:avLst/>
            </a:prstGeom>
            <a:noFill/>
            <a:ln>
              <a:noFill/>
            </a:ln>
          </p:spPr>
        </p:pic>
        <p:pic>
          <p:nvPicPr>
            <p:cNvPr descr="Logo&#10;&#10;Description automatically generated" id="144" name="Google Shape;144;g13aca0cf114_0_0"/>
            <p:cNvPicPr preferRelativeResize="0"/>
            <p:nvPr/>
          </p:nvPicPr>
          <p:blipFill rotWithShape="1">
            <a:blip r:embed="rId4">
              <a:alphaModFix/>
            </a:blip>
            <a:srcRect b="0" l="0" r="0" t="0"/>
            <a:stretch/>
          </p:blipFill>
          <p:spPr>
            <a:xfrm>
              <a:off x="8549315" y="2425686"/>
              <a:ext cx="1205107" cy="1188721"/>
            </a:xfrm>
            <a:prstGeom prst="rect">
              <a:avLst/>
            </a:prstGeom>
            <a:noFill/>
            <a:ln>
              <a:noFill/>
            </a:ln>
          </p:spPr>
        </p:pic>
      </p:grpSp>
      <p:sp>
        <p:nvSpPr>
          <p:cNvPr id="145" name="Google Shape;145;g13aca0cf114_0_0"/>
          <p:cNvSpPr/>
          <p:nvPr/>
        </p:nvSpPr>
        <p:spPr>
          <a:xfrm>
            <a:off x="309590" y="5372596"/>
            <a:ext cx="45600" cy="640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 name="Google Shape;146;g13aca0cf114_0_0"/>
          <p:cNvSpPr/>
          <p:nvPr/>
        </p:nvSpPr>
        <p:spPr>
          <a:xfrm rot="5400000">
            <a:off x="11105815" y="529304"/>
            <a:ext cx="45600" cy="54870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 name="Google Shape;147;g13aca0cf114_0_0"/>
          <p:cNvSpPr txBox="1"/>
          <p:nvPr/>
        </p:nvSpPr>
        <p:spPr>
          <a:xfrm flipH="1" rot="-5400000">
            <a:off x="-508505" y="4340191"/>
            <a:ext cx="1656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FFFFF"/>
                </a:solidFill>
                <a:latin typeface="Open Sans"/>
                <a:ea typeface="Open Sans"/>
                <a:cs typeface="Open Sans"/>
                <a:sym typeface="Open Sans"/>
              </a:rPr>
              <a:t>Medical Funding Professionals</a:t>
            </a:r>
            <a:endParaRPr sz="800">
              <a:solidFill>
                <a:srgbClr val="FFFFFF"/>
              </a:solidFill>
              <a:latin typeface="Open Sans"/>
              <a:ea typeface="Open Sans"/>
              <a:cs typeface="Open Sans"/>
              <a:sym typeface="Open Sans"/>
            </a:endParaRPr>
          </a:p>
        </p:txBody>
      </p:sp>
      <p:sp>
        <p:nvSpPr>
          <p:cNvPr id="148" name="Google Shape;148;g13aca0cf114_0_0"/>
          <p:cNvSpPr/>
          <p:nvPr/>
        </p:nvSpPr>
        <p:spPr>
          <a:xfrm>
            <a:off x="0" y="0"/>
            <a:ext cx="792300" cy="6858000"/>
          </a:xfrm>
          <a:prstGeom prst="rect">
            <a:avLst/>
          </a:prstGeom>
          <a:solidFill>
            <a:srgbClr val="29A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13aca0cf114_0_0"/>
          <p:cNvSpPr/>
          <p:nvPr/>
        </p:nvSpPr>
        <p:spPr>
          <a:xfrm>
            <a:off x="461990" y="5524996"/>
            <a:ext cx="45600" cy="640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 name="Google Shape;150;g13aca0cf114_0_0"/>
          <p:cNvSpPr txBox="1"/>
          <p:nvPr/>
        </p:nvSpPr>
        <p:spPr>
          <a:xfrm flipH="1" rot="-5400000">
            <a:off x="-356105" y="4492591"/>
            <a:ext cx="1656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FFFFF"/>
                </a:solidFill>
                <a:latin typeface="Open Sans"/>
                <a:ea typeface="Open Sans"/>
                <a:cs typeface="Open Sans"/>
                <a:sym typeface="Open Sans"/>
              </a:rPr>
              <a:t>Medical Funding Professionals</a:t>
            </a:r>
            <a:endParaRPr sz="800">
              <a:solidFill>
                <a:srgbClr val="FFFFFF"/>
              </a:solidFill>
              <a:latin typeface="Open Sans"/>
              <a:ea typeface="Open Sans"/>
              <a:cs typeface="Open Sans"/>
              <a:sym typeface="Open Sans"/>
            </a:endParaRPr>
          </a:p>
        </p:txBody>
      </p:sp>
      <p:pic>
        <p:nvPicPr>
          <p:cNvPr id="151" name="Google Shape;151;g13aca0cf114_0_0"/>
          <p:cNvPicPr preferRelativeResize="0"/>
          <p:nvPr/>
        </p:nvPicPr>
        <p:blipFill>
          <a:blip r:embed="rId5">
            <a:alphaModFix/>
          </a:blip>
          <a:stretch>
            <a:fillRect/>
          </a:stretch>
        </p:blipFill>
        <p:spPr>
          <a:xfrm>
            <a:off x="1483675" y="419501"/>
            <a:ext cx="9048402" cy="5924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
          <p:cNvSpPr txBox="1"/>
          <p:nvPr/>
        </p:nvSpPr>
        <p:spPr>
          <a:xfrm>
            <a:off x="5503793" y="835584"/>
            <a:ext cx="6518400" cy="10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800"/>
              <a:buFont typeface="Open Sans"/>
              <a:buNone/>
            </a:pPr>
            <a:r>
              <a:rPr b="1" i="0" lang="en-US" sz="1800" u="none" cap="none" strike="noStrike">
                <a:solidFill>
                  <a:srgbClr val="3F3F3F"/>
                </a:solidFill>
                <a:latin typeface="Open Sans"/>
                <a:ea typeface="Open Sans"/>
                <a:cs typeface="Open Sans"/>
                <a:sym typeface="Open Sans"/>
              </a:rPr>
              <a:t>With Reg A+ you can raise up to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9A161"/>
              </a:buClr>
              <a:buSzPts val="2400"/>
              <a:buFont typeface="Open Sans"/>
              <a:buNone/>
            </a:pPr>
            <a:r>
              <a:rPr b="1" i="0" lang="en-US" sz="2400" u="none" cap="none" strike="noStrike">
                <a:solidFill>
                  <a:srgbClr val="29A161"/>
                </a:solidFill>
                <a:latin typeface="Open Sans"/>
                <a:ea typeface="Open Sans"/>
                <a:cs typeface="Open Sans"/>
                <a:sym typeface="Open Sans"/>
              </a:rPr>
              <a:t>$75 million every 12 months</a:t>
            </a:r>
            <a:r>
              <a:rPr b="1" i="0" lang="en-US" sz="1800" u="none" cap="none" strike="noStrike">
                <a:solidFill>
                  <a:srgbClr val="29A161"/>
                </a:solidFill>
                <a:latin typeface="Open Sans"/>
                <a:ea typeface="Open Sans"/>
                <a:cs typeface="Open Sans"/>
                <a:sym typeface="Open Sans"/>
              </a:rPr>
              <a:t>,</a:t>
            </a:r>
            <a:r>
              <a:rPr b="1" i="0" lang="en-US" sz="1800" u="none" cap="none" strike="noStrike">
                <a:solidFill>
                  <a:srgbClr val="3F3F3F"/>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3F3F3F"/>
              </a:buClr>
              <a:buSzPts val="1800"/>
              <a:buFont typeface="Open Sans"/>
              <a:buNone/>
            </a:pPr>
            <a:r>
              <a:rPr b="1" i="0" lang="en-US" sz="1800" u="none" cap="none" strike="noStrike">
                <a:solidFill>
                  <a:srgbClr val="3F3F3F"/>
                </a:solidFill>
                <a:latin typeface="Open Sans"/>
                <a:ea typeface="Open Sans"/>
                <a:cs typeface="Open Sans"/>
                <a:sym typeface="Open Sans"/>
              </a:rPr>
              <a:t>from the public, in the U.S. and Canada.</a:t>
            </a:r>
            <a:endParaRPr b="0" i="0" sz="1400" u="none" cap="none" strike="noStrike">
              <a:solidFill>
                <a:srgbClr val="000000"/>
              </a:solidFill>
              <a:latin typeface="Arial"/>
              <a:ea typeface="Arial"/>
              <a:cs typeface="Arial"/>
              <a:sym typeface="Arial"/>
            </a:endParaRPr>
          </a:p>
        </p:txBody>
      </p:sp>
      <p:sp>
        <p:nvSpPr>
          <p:cNvPr id="157" name="Google Shape;157;p7"/>
          <p:cNvSpPr txBox="1"/>
          <p:nvPr/>
        </p:nvSpPr>
        <p:spPr>
          <a:xfrm>
            <a:off x="5484267" y="2238211"/>
            <a:ext cx="6291968" cy="3674812"/>
          </a:xfrm>
          <a:prstGeom prst="rect">
            <a:avLst/>
          </a:prstGeom>
          <a:noFill/>
          <a:ln>
            <a:noFill/>
          </a:ln>
        </p:spPr>
        <p:txBody>
          <a:bodyPr anchorCtr="0" anchor="t" bIns="45700" lIns="91425" spcFirstLastPara="1" rIns="91425" wrap="square" tIns="45700">
            <a:spAutoFit/>
          </a:bodyPr>
          <a:lstStyle/>
          <a:p>
            <a:pPr indent="-171450" lvl="1" marL="171450" marR="0" rtl="0" algn="l">
              <a:lnSpc>
                <a:spcPct val="120000"/>
              </a:lnSpc>
              <a:spcBef>
                <a:spcPts val="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Viable alternative to venture capital</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9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Wider capital market – both accredited and non-accredited (over half of A+ funding is from accredited investors)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9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Maintain control – higher valuations mean giving up less equity</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9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More accessible – no minimum raise, no lead investor, more open to non-traditional founders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9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Maintain momentum – outsource investor acquisition so CEO doesn’t spend 6 months raising money full-time</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9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Monetization – shares are freely tradable in secondary markets after closing</a:t>
            </a:r>
            <a:endParaRPr b="0" i="0" sz="1200" u="none" cap="none" strike="noStrike">
              <a:solidFill>
                <a:schemeClr val="dk1"/>
              </a:solidFill>
              <a:latin typeface="Open Sans"/>
              <a:ea typeface="Open Sans"/>
              <a:cs typeface="Open Sans"/>
              <a:sym typeface="Open Sans"/>
            </a:endParaRPr>
          </a:p>
          <a:p>
            <a:pPr indent="-171450" lvl="1" marL="171450" marR="0" rtl="0" algn="l">
              <a:lnSpc>
                <a:spcPct val="120000"/>
              </a:lnSpc>
              <a:spcBef>
                <a:spcPts val="9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Lower compliance burden – simpler registration, fewer ongoing filings than IPO</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9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Increased visibility – M&amp;A opportunities, customers &amp; partners</a:t>
            </a:r>
            <a:endParaRPr b="0" i="0" sz="1400" u="none" cap="none" strike="noStrike">
              <a:solidFill>
                <a:srgbClr val="000000"/>
              </a:solidFill>
              <a:latin typeface="Arial"/>
              <a:ea typeface="Arial"/>
              <a:cs typeface="Arial"/>
              <a:sym typeface="Arial"/>
            </a:endParaRPr>
          </a:p>
          <a:p>
            <a:pPr indent="-171450" lvl="1" marL="171450" marR="0" rtl="0" algn="l">
              <a:lnSpc>
                <a:spcPct val="120000"/>
              </a:lnSpc>
              <a:spcBef>
                <a:spcPts val="900"/>
              </a:spcBef>
              <a:spcAft>
                <a:spcPts val="0"/>
              </a:spcAft>
              <a:buClr>
                <a:srgbClr val="29A161"/>
              </a:buClr>
              <a:buSzPts val="1200"/>
              <a:buFont typeface="Arial"/>
              <a:buChar char="•"/>
            </a:pPr>
            <a:r>
              <a:rPr b="0" i="0" lang="en-US" sz="1200" u="none" cap="none" strike="noStrike">
                <a:solidFill>
                  <a:schemeClr val="dk1"/>
                </a:solidFill>
                <a:latin typeface="Open Sans"/>
                <a:ea typeface="Open Sans"/>
                <a:cs typeface="Open Sans"/>
                <a:sym typeface="Open Sans"/>
              </a:rPr>
              <a:t>Investor community – impact investors become advocates for your company</a:t>
            </a:r>
            <a:endParaRPr b="0" i="0" sz="1400" u="none" cap="none" strike="noStrike">
              <a:solidFill>
                <a:srgbClr val="000000"/>
              </a:solidFill>
              <a:latin typeface="Arial"/>
              <a:ea typeface="Arial"/>
              <a:cs typeface="Arial"/>
              <a:sym typeface="Arial"/>
            </a:endParaRPr>
          </a:p>
        </p:txBody>
      </p:sp>
      <p:grpSp>
        <p:nvGrpSpPr>
          <p:cNvPr id="158" name="Google Shape;158;p7"/>
          <p:cNvGrpSpPr/>
          <p:nvPr/>
        </p:nvGrpSpPr>
        <p:grpSpPr>
          <a:xfrm>
            <a:off x="10234816" y="287451"/>
            <a:ext cx="1634938" cy="327259"/>
            <a:chOff x="3815761" y="2425686"/>
            <a:chExt cx="5938661" cy="1188720"/>
          </a:xfrm>
        </p:grpSpPr>
        <p:pic>
          <p:nvPicPr>
            <p:cNvPr id="159" name="Google Shape;159;p7"/>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160" name="Google Shape;160;p7"/>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161" name="Google Shape;161;p7"/>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7"/>
          <p:cNvSpPr txBox="1"/>
          <p:nvPr/>
        </p:nvSpPr>
        <p:spPr>
          <a:xfrm>
            <a:off x="1076745" y="1590200"/>
            <a:ext cx="3367153" cy="30162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Open Sans"/>
              <a:buNone/>
            </a:pPr>
            <a:r>
              <a:rPr b="0" i="0" lang="en-US" sz="3800" u="none" cap="none" strike="noStrike">
                <a:solidFill>
                  <a:schemeClr val="lt1"/>
                </a:solidFill>
                <a:latin typeface="Open Sans"/>
                <a:ea typeface="Open Sans"/>
                <a:cs typeface="Open Sans"/>
                <a:sym typeface="Open Sans"/>
              </a:rPr>
              <a:t>Raise Funds </a:t>
            </a:r>
            <a:r>
              <a:rPr b="1" i="0" lang="en-US" sz="3800" u="none" cap="none" strike="noStrike">
                <a:solidFill>
                  <a:schemeClr val="lt1"/>
                </a:solidFill>
                <a:latin typeface="Open Sans"/>
                <a:ea typeface="Open Sans"/>
                <a:cs typeface="Open Sans"/>
                <a:sym typeface="Open Sans"/>
              </a:rPr>
              <a:t>Easier,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800"/>
              <a:buFont typeface="Open Sans"/>
              <a:buNone/>
            </a:pPr>
            <a:r>
              <a:rPr b="1" i="0" lang="en-US" sz="3800" u="none" cap="none" strike="noStrike">
                <a:solidFill>
                  <a:schemeClr val="lt1"/>
                </a:solidFill>
                <a:latin typeface="Open Sans"/>
                <a:ea typeface="Open Sans"/>
                <a:cs typeface="Open Sans"/>
                <a:sym typeface="Open Sans"/>
              </a:rPr>
              <a:t>Faster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800"/>
              <a:buFont typeface="Open Sans"/>
              <a:buNone/>
            </a:pPr>
            <a:r>
              <a:rPr b="0" i="0" lang="en-US" sz="3800" u="none" cap="none" strike="noStrike">
                <a:solidFill>
                  <a:schemeClr val="lt1"/>
                </a:solidFill>
                <a:latin typeface="Open Sans"/>
                <a:ea typeface="Open Sans"/>
                <a:cs typeface="Open Sans"/>
                <a:sym typeface="Open Sans"/>
              </a:rPr>
              <a:t>and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800"/>
              <a:buFont typeface="Open Sans"/>
              <a:buNone/>
            </a:pPr>
            <a:r>
              <a:rPr b="1" i="0" lang="en-US" sz="3800" u="none" cap="none" strike="noStrike">
                <a:solidFill>
                  <a:schemeClr val="lt1"/>
                </a:solidFill>
                <a:latin typeface="Open Sans"/>
                <a:ea typeface="Open Sans"/>
                <a:cs typeface="Open Sans"/>
                <a:sym typeface="Open Sans"/>
              </a:rPr>
              <a:t>Lower Cost</a:t>
            </a:r>
            <a:endParaRPr b="0" i="0" sz="1400" u="none" cap="none" strike="noStrike">
              <a:solidFill>
                <a:srgbClr val="000000"/>
              </a:solidFill>
              <a:latin typeface="Arial"/>
              <a:ea typeface="Arial"/>
              <a:cs typeface="Arial"/>
              <a:sym typeface="Arial"/>
            </a:endParaRPr>
          </a:p>
        </p:txBody>
      </p:sp>
      <p:sp>
        <p:nvSpPr>
          <p:cNvPr id="163" name="Google Shape;163;p7">
            <a:hlinkClick r:id="rId5"/>
          </p:cNvPr>
          <p:cNvSpPr/>
          <p:nvPr/>
        </p:nvSpPr>
        <p:spPr>
          <a:xfrm>
            <a:off x="1256681" y="5475544"/>
            <a:ext cx="2181550" cy="668223"/>
          </a:xfrm>
          <a:prstGeom prst="roundRect">
            <a:avLst>
              <a:gd fmla="val 50000" name="adj"/>
            </a:avLst>
          </a:prstGeom>
          <a:solidFill>
            <a:schemeClr val="lt1"/>
          </a:solidFill>
          <a:ln>
            <a:noFill/>
          </a:ln>
          <a:effectLst>
            <a:outerShdw blurRad="88900" rotWithShape="0" algn="tl" dir="2700000" dist="38100">
              <a:srgbClr val="000000">
                <a:alpha val="1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7">
            <a:hlinkClick r:id="rId6"/>
          </p:cNvPr>
          <p:cNvSpPr txBox="1"/>
          <p:nvPr/>
        </p:nvSpPr>
        <p:spPr>
          <a:xfrm>
            <a:off x="1468660" y="5580613"/>
            <a:ext cx="181104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9A161"/>
                </a:solidFill>
                <a:latin typeface="Open Sans"/>
                <a:ea typeface="Open Sans"/>
                <a:cs typeface="Open Sans"/>
                <a:sym typeface="Open Sans"/>
              </a:rPr>
              <a:t>Learn more about Regulation A+</a:t>
            </a:r>
            <a:endParaRPr b="0" i="0" sz="1800" u="none" cap="none" strike="noStrike">
              <a:solidFill>
                <a:srgbClr val="29A161"/>
              </a:solidFill>
              <a:latin typeface="Calibri"/>
              <a:ea typeface="Calibri"/>
              <a:cs typeface="Calibri"/>
              <a:sym typeface="Calibri"/>
            </a:endParaRPr>
          </a:p>
        </p:txBody>
      </p:sp>
      <p:sp>
        <p:nvSpPr>
          <p:cNvPr id="165" name="Google Shape;165;p7"/>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p7"/>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txBox="1"/>
          <p:nvPr/>
        </p:nvSpPr>
        <p:spPr>
          <a:xfrm>
            <a:off x="5498922" y="1072522"/>
            <a:ext cx="588556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800"/>
              <a:buFont typeface="Open Sans"/>
              <a:buNone/>
            </a:pPr>
            <a:r>
              <a:rPr b="1" i="0" lang="en-US" sz="1800" u="none" cap="none" strike="noStrike">
                <a:solidFill>
                  <a:srgbClr val="3F3F3F"/>
                </a:solidFill>
                <a:latin typeface="Open Sans"/>
                <a:ea typeface="Open Sans"/>
                <a:cs typeface="Open Sans"/>
                <a:sym typeface="Open Sans"/>
              </a:rPr>
              <a:t>Through 2020, Reg A+ offerings have raised more than $4 billion across 469 issuers—$9 million per issuer on average—with nearly $1.5 billion raised in 2020 alone – a 42% year-over-year increase.</a:t>
            </a:r>
            <a:endParaRPr b="0" i="0" sz="1400" u="none" cap="none" strike="noStrike">
              <a:solidFill>
                <a:srgbClr val="000000"/>
              </a:solidFill>
              <a:latin typeface="Arial"/>
              <a:ea typeface="Arial"/>
              <a:cs typeface="Arial"/>
              <a:sym typeface="Arial"/>
            </a:endParaRPr>
          </a:p>
        </p:txBody>
      </p:sp>
      <p:sp>
        <p:nvSpPr>
          <p:cNvPr id="172" name="Google Shape;172;p8"/>
          <p:cNvSpPr txBox="1"/>
          <p:nvPr/>
        </p:nvSpPr>
        <p:spPr>
          <a:xfrm>
            <a:off x="5499395" y="2367882"/>
            <a:ext cx="6291968" cy="281103"/>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000000"/>
              </a:buClr>
              <a:buSzPts val="1100"/>
              <a:buFont typeface="Arial"/>
              <a:buNone/>
            </a:pPr>
            <a:r>
              <a:rPr b="0" i="0" lang="en-US" sz="1100" u="none" cap="none" strike="noStrike">
                <a:solidFill>
                  <a:schemeClr val="dk1"/>
                </a:solidFill>
                <a:latin typeface="Open Sans"/>
                <a:ea typeface="Open Sans"/>
                <a:cs typeface="Open Sans"/>
                <a:sym typeface="Open Sans"/>
              </a:rPr>
              <a:t>With over 200 Reg A+ offerings filed through June, 2021 is on track to accelerate that growth.</a:t>
            </a:r>
            <a:endParaRPr b="0" i="0" sz="1400" u="none" cap="none" strike="noStrike">
              <a:solidFill>
                <a:srgbClr val="000000"/>
              </a:solidFill>
              <a:latin typeface="Arial"/>
              <a:ea typeface="Arial"/>
              <a:cs typeface="Arial"/>
              <a:sym typeface="Arial"/>
            </a:endParaRPr>
          </a:p>
        </p:txBody>
      </p:sp>
      <p:grpSp>
        <p:nvGrpSpPr>
          <p:cNvPr id="173" name="Google Shape;173;p8"/>
          <p:cNvGrpSpPr/>
          <p:nvPr/>
        </p:nvGrpSpPr>
        <p:grpSpPr>
          <a:xfrm>
            <a:off x="10234816" y="287451"/>
            <a:ext cx="1634938" cy="327259"/>
            <a:chOff x="3815761" y="2425686"/>
            <a:chExt cx="5938661" cy="1188720"/>
          </a:xfrm>
        </p:grpSpPr>
        <p:pic>
          <p:nvPicPr>
            <p:cNvPr id="174" name="Google Shape;174;p8"/>
            <p:cNvPicPr preferRelativeResize="0"/>
            <p:nvPr/>
          </p:nvPicPr>
          <p:blipFill rotWithShape="1">
            <a:blip r:embed="rId3">
              <a:alphaModFix/>
            </a:blip>
            <a:srcRect b="0" l="0" r="0" t="0"/>
            <a:stretch/>
          </p:blipFill>
          <p:spPr>
            <a:xfrm>
              <a:off x="3815761" y="2626995"/>
              <a:ext cx="4213936" cy="786102"/>
            </a:xfrm>
            <a:prstGeom prst="rect">
              <a:avLst/>
            </a:prstGeom>
            <a:noFill/>
            <a:ln>
              <a:noFill/>
            </a:ln>
          </p:spPr>
        </p:pic>
        <p:pic>
          <p:nvPicPr>
            <p:cNvPr descr="Logo&#10;&#10;Description automatically generated" id="175" name="Google Shape;175;p8"/>
            <p:cNvPicPr preferRelativeResize="0"/>
            <p:nvPr/>
          </p:nvPicPr>
          <p:blipFill rotWithShape="1">
            <a:blip r:embed="rId4">
              <a:alphaModFix/>
            </a:blip>
            <a:srcRect b="0" l="0" r="0" t="0"/>
            <a:stretch/>
          </p:blipFill>
          <p:spPr>
            <a:xfrm>
              <a:off x="8549315" y="2425686"/>
              <a:ext cx="1205107" cy="1188720"/>
            </a:xfrm>
            <a:prstGeom prst="rect">
              <a:avLst/>
            </a:prstGeom>
            <a:noFill/>
            <a:ln>
              <a:noFill/>
            </a:ln>
          </p:spPr>
        </p:pic>
      </p:grpSp>
      <p:sp>
        <p:nvSpPr>
          <p:cNvPr id="176" name="Google Shape;176;p8"/>
          <p:cNvSpPr/>
          <p:nvPr/>
        </p:nvSpPr>
        <p:spPr>
          <a:xfrm rot="5400000">
            <a:off x="11105785" y="529394"/>
            <a:ext cx="45719" cy="548640"/>
          </a:xfrm>
          <a:prstGeom prst="rect">
            <a:avLst/>
          </a:prstGeom>
          <a:solidFill>
            <a:srgbClr val="29A1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8"/>
          <p:cNvSpPr txBox="1"/>
          <p:nvPr/>
        </p:nvSpPr>
        <p:spPr>
          <a:xfrm>
            <a:off x="1058737" y="2037145"/>
            <a:ext cx="3367153"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800"/>
              <a:buFont typeface="Open Sans"/>
              <a:buNone/>
            </a:pPr>
            <a:r>
              <a:rPr b="1" i="0" lang="en-US" sz="4800" u="none" cap="none" strike="noStrike">
                <a:solidFill>
                  <a:schemeClr val="lt1"/>
                </a:solidFill>
                <a:latin typeface="Open Sans"/>
                <a:ea typeface="Open Sans"/>
                <a:cs typeface="Open Sans"/>
                <a:sym typeface="Open Sans"/>
              </a:rPr>
              <a:t>Reg A+ </a:t>
            </a:r>
            <a:r>
              <a:rPr b="0" i="0" lang="en-US" sz="4800" u="none" cap="none" strike="noStrike">
                <a:solidFill>
                  <a:schemeClr val="lt1"/>
                </a:solidFill>
                <a:latin typeface="Open Sans"/>
                <a:ea typeface="Open Sans"/>
                <a:cs typeface="Open Sans"/>
                <a:sym typeface="Open Sans"/>
              </a:rPr>
              <a:t>Funding Growth</a:t>
            </a:r>
            <a:endParaRPr b="1" i="0" sz="4800" u="none" cap="none" strike="noStrike">
              <a:solidFill>
                <a:schemeClr val="lt1"/>
              </a:solidFill>
              <a:latin typeface="Open Sans"/>
              <a:ea typeface="Open Sans"/>
              <a:cs typeface="Open Sans"/>
              <a:sym typeface="Open Sans"/>
            </a:endParaRPr>
          </a:p>
        </p:txBody>
      </p:sp>
      <p:sp>
        <p:nvSpPr>
          <p:cNvPr id="178" name="Google Shape;178;p8"/>
          <p:cNvSpPr/>
          <p:nvPr/>
        </p:nvSpPr>
        <p:spPr>
          <a:xfrm>
            <a:off x="415765" y="5531071"/>
            <a:ext cx="45719" cy="64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8"/>
          <p:cNvSpPr txBox="1"/>
          <p:nvPr/>
        </p:nvSpPr>
        <p:spPr>
          <a:xfrm flipH="1" rot="-5400000">
            <a:off x="-402352" y="4498688"/>
            <a:ext cx="16569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Open Sans"/>
                <a:ea typeface="Open Sans"/>
                <a:cs typeface="Open Sans"/>
                <a:sym typeface="Open Sans"/>
              </a:rPr>
              <a:t>Medical Funding Professionals</a:t>
            </a:r>
            <a:endParaRPr b="0" i="0" sz="800" u="none" cap="none" strike="noStrike">
              <a:solidFill>
                <a:schemeClr val="lt1"/>
              </a:solidFill>
              <a:latin typeface="Open Sans"/>
              <a:ea typeface="Open Sans"/>
              <a:cs typeface="Open Sans"/>
              <a:sym typeface="Open Sans"/>
            </a:endParaRPr>
          </a:p>
        </p:txBody>
      </p:sp>
      <p:pic>
        <p:nvPicPr>
          <p:cNvPr descr="https://i1.wp.com/www.medicalfundingpro.com/wp-content/uploads/2021/08/image-8.png?w=1248&amp;ssl=1" id="180" name="Google Shape;180;p8"/>
          <p:cNvPicPr preferRelativeResize="0"/>
          <p:nvPr/>
        </p:nvPicPr>
        <p:blipFill rotWithShape="1">
          <a:blip r:embed="rId5">
            <a:alphaModFix/>
          </a:blip>
          <a:srcRect b="0" l="0" r="0" t="0"/>
          <a:stretch/>
        </p:blipFill>
        <p:spPr>
          <a:xfrm>
            <a:off x="5597814" y="2753202"/>
            <a:ext cx="6095129" cy="33503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MFP">
      <a:dk1>
        <a:srgbClr val="000000"/>
      </a:dk1>
      <a:lt1>
        <a:srgbClr val="FFFFFF"/>
      </a:lt1>
      <a:dk2>
        <a:srgbClr val="3A3A3A"/>
      </a:dk2>
      <a:lt2>
        <a:srgbClr val="EEECE1"/>
      </a:lt2>
      <a:accent1>
        <a:srgbClr val="2EC992"/>
      </a:accent1>
      <a:accent2>
        <a:srgbClr val="29A161"/>
      </a:accent2>
      <a:accent3>
        <a:srgbClr val="4F81BD"/>
      </a:accent3>
      <a:accent4>
        <a:srgbClr val="8064A2"/>
      </a:accent4>
      <a:accent5>
        <a:srgbClr val="C0504D"/>
      </a:accent5>
      <a:accent6>
        <a:srgbClr val="F79646"/>
      </a:accent6>
      <a:hlink>
        <a:srgbClr val="00B050"/>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Stephen Brock</dc:creator>
</cp:coreProperties>
</file>